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65" r:id="rId3"/>
    <p:sldId id="268" r:id="rId4"/>
    <p:sldId id="258" r:id="rId5"/>
    <p:sldId id="267" r:id="rId6"/>
    <p:sldId id="261" r:id="rId7"/>
    <p:sldId id="266" r:id="rId8"/>
    <p:sldId id="269" r:id="rId9"/>
    <p:sldId id="270" r:id="rId10"/>
    <p:sldId id="271" r:id="rId11"/>
    <p:sldId id="259" r:id="rId12"/>
    <p:sldId id="257" r:id="rId13"/>
    <p:sldId id="272" r:id="rId14"/>
    <p:sldId id="264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94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4.jpeg>
</file>

<file path=ppt/media/image5.jpe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5/12/2023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630495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5/12/2023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78553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5/12/2023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17453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5/12/2023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37636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5/12/2023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40541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5/12/2023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25973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5/12/2023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641012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5/12/2023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26771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5/12/2023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8841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5/12/2023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1538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5/12/2023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490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5/12/2023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01305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62" r:id="rId5"/>
    <p:sldLayoutId id="2147483667" r:id="rId6"/>
    <p:sldLayoutId id="2147483663" r:id="rId7"/>
    <p:sldLayoutId id="2147483664" r:id="rId8"/>
    <p:sldLayoutId id="2147483665" r:id="rId9"/>
    <p:sldLayoutId id="2147483666" r:id="rId10"/>
    <p:sldLayoutId id="2147483668" r:id="rId11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An%20Expert-Annotated%20Dataset%20of%20Bone%20Marrow%20Cytology%20in%20Hematologic%20Malignancies%20(Bone-Marrow-Cytomorphology_MLL_Helmholtz_Fraunhofer)%20-%20The%20Cancer%20Imaging%20Archive%20(TCIA)%20Public%20Access%20-%20Cancer%20Imaging%20Archive%20Wiki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youtu.be/wkwtIeq9Ljo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8888/notebooks/Track%20Module%202/Malarial%20cell%20detection%20using%20CNN.ipynb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8888/notebooks/Track%20Module%202/Data%20augmentation%20with%20keras.ipynb" TargetMode="Externa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://localhost:8888/notebooks/Track%20Module%202/Malarial%20cell%20classification%20using%20CNN%20and%20data%20augmentation.ipynb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D9594B-24F1-4482-F096-07FB950CF0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0045" y="1346200"/>
            <a:ext cx="5624118" cy="3284538"/>
          </a:xfrm>
        </p:spPr>
        <p:txBody>
          <a:bodyPr anchor="b"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400"/>
              <a:t>Track Module 2</a:t>
            </a:r>
            <a:br>
              <a:rPr lang="en-US" sz="3400"/>
            </a:br>
            <a:r>
              <a:rPr lang="en-US" sz="3400"/>
              <a:t>Medical Image Analysis using Neural Networks </a:t>
            </a:r>
            <a:br>
              <a:rPr lang="en-US" sz="3400"/>
            </a:br>
            <a:endParaRPr lang="en-US" sz="34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3B7779-2071-BE25-5373-84BA061047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369" y="4630738"/>
            <a:ext cx="5617794" cy="1150937"/>
          </a:xfrm>
        </p:spPr>
        <p:txBody>
          <a:bodyPr anchor="t"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2200"/>
              <a:t>Ekaterina Golubeva</a:t>
            </a:r>
          </a:p>
          <a:p>
            <a:pPr>
              <a:lnSpc>
                <a:spcPct val="120000"/>
              </a:lnSpc>
            </a:pPr>
            <a:r>
              <a:rPr lang="en-US" sz="2200"/>
              <a:t>09.03.2023</a:t>
            </a: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96CB0275-66F1-4491-93B8-121D0C7176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14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18D32C3D-8F76-4E99-BE56-0836CC38C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84938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Picture 3" descr="Scan of a human brain in a neurology clinic">
            <a:extLst>
              <a:ext uri="{FF2B5EF4-FFF2-40B4-BE49-F238E27FC236}">
                <a16:creationId xmlns:a16="http://schemas.microsoft.com/office/drawing/2014/main" id="{C634A2BF-B742-3D63-0EE2-7297FF59DA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958"/>
          <a:stretch/>
        </p:blipFill>
        <p:spPr>
          <a:xfrm>
            <a:off x="153" y="10"/>
            <a:ext cx="5033023" cy="6857990"/>
          </a:xfrm>
          <a:custGeom>
            <a:avLst/>
            <a:gdLst/>
            <a:ahLst/>
            <a:cxnLst/>
            <a:rect l="l" t="t" r="r" b="b"/>
            <a:pathLst>
              <a:path w="4710787" h="6858000">
                <a:moveTo>
                  <a:pt x="0" y="0"/>
                </a:moveTo>
                <a:lnTo>
                  <a:pt x="1214365" y="0"/>
                </a:lnTo>
                <a:lnTo>
                  <a:pt x="1994531" y="0"/>
                </a:lnTo>
                <a:lnTo>
                  <a:pt x="3087764" y="0"/>
                </a:lnTo>
                <a:lnTo>
                  <a:pt x="3109888" y="14997"/>
                </a:lnTo>
                <a:cubicBezTo>
                  <a:pt x="4137051" y="754641"/>
                  <a:pt x="4710787" y="2093192"/>
                  <a:pt x="4710787" y="3621656"/>
                </a:cubicBezTo>
                <a:cubicBezTo>
                  <a:pt x="4710787" y="4969131"/>
                  <a:pt x="3782062" y="5602839"/>
                  <a:pt x="2836437" y="6374814"/>
                </a:cubicBezTo>
                <a:cubicBezTo>
                  <a:pt x="2664234" y="6515397"/>
                  <a:pt x="2493607" y="6653108"/>
                  <a:pt x="2319789" y="6780599"/>
                </a:cubicBezTo>
                <a:lnTo>
                  <a:pt x="2208033" y="6858000"/>
                </a:lnTo>
                <a:lnTo>
                  <a:pt x="1994531" y="6858000"/>
                </a:lnTo>
                <a:lnTo>
                  <a:pt x="121436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70766076-46F5-42D5-A773-2B3BEF2B8B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25575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04288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0">
            <a:extLst>
              <a:ext uri="{FF2B5EF4-FFF2-40B4-BE49-F238E27FC236}">
                <a16:creationId xmlns:a16="http://schemas.microsoft.com/office/drawing/2014/main" id="{49BB7E9A-6937-4BF0-9F51-A20F197B55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4A3E06-7588-8E54-8827-07DF376268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442912"/>
            <a:ext cx="5295569" cy="1822123"/>
          </a:xfrm>
        </p:spPr>
        <p:txBody>
          <a:bodyPr anchor="b"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1800"/>
              <a:t>Highly accurate differentiation of bone marrow cell morphologies using deep neural networks on a large image data 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37336A-A7FB-4A0C-9558-E417AB434E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2496720"/>
            <a:ext cx="5181599" cy="3467518"/>
          </a:xfrm>
        </p:spPr>
        <p:txBody>
          <a:bodyPr anchor="t">
            <a:normAutofit/>
          </a:bodyPr>
          <a:lstStyle/>
          <a:p>
            <a:pPr marL="285750" indent="-285750" algn="just">
              <a:lnSpc>
                <a:spcPct val="130000"/>
              </a:lnSpc>
              <a:buFontTx/>
              <a:buChar char="-"/>
            </a:pPr>
            <a:r>
              <a:rPr lang="en-US" sz="1400" dirty="0">
                <a:hlinkClick r:id="rId2" action="ppaction://hlinkfile"/>
              </a:rPr>
              <a:t>A data set </a:t>
            </a:r>
            <a:r>
              <a:rPr lang="en-US" sz="1400" dirty="0"/>
              <a:t>of &gt;170 000 microscopic images allows training neural networks for identification of BM cells with high accuracy. </a:t>
            </a:r>
          </a:p>
          <a:p>
            <a:pPr marL="285750" indent="-285750" algn="just">
              <a:lnSpc>
                <a:spcPct val="130000"/>
              </a:lnSpc>
              <a:buFontTx/>
              <a:buChar char="-"/>
            </a:pPr>
            <a:r>
              <a:rPr lang="en-US" sz="1400" dirty="0"/>
              <a:t>Neural networks outperform a </a:t>
            </a:r>
            <a:r>
              <a:rPr lang="en-US" sz="1400" dirty="0" err="1"/>
              <a:t>featurebased</a:t>
            </a:r>
            <a:r>
              <a:rPr lang="en-US" sz="1400" dirty="0"/>
              <a:t> approach to BM cell classification and can be analyzed with </a:t>
            </a:r>
            <a:r>
              <a:rPr lang="en-US" sz="1400" dirty="0" err="1"/>
              <a:t>explainability</a:t>
            </a:r>
            <a:r>
              <a:rPr lang="en-US" sz="1400" dirty="0"/>
              <a:t> and feature embedding methods.</a:t>
            </a:r>
          </a:p>
          <a:p>
            <a:pPr marL="285750" indent="-285750" algn="just">
              <a:lnSpc>
                <a:spcPct val="130000"/>
              </a:lnSpc>
              <a:buFontTx/>
              <a:buChar char="-"/>
            </a:pPr>
            <a:r>
              <a:rPr lang="en-US" sz="1400" dirty="0" err="1"/>
              <a:t>ResNext</a:t>
            </a:r>
            <a:r>
              <a:rPr lang="en-US" sz="1400" dirty="0"/>
              <a:t> -50 architecture – image classification network</a:t>
            </a:r>
          </a:p>
        </p:txBody>
      </p:sp>
      <p:sp>
        <p:nvSpPr>
          <p:cNvPr id="30" name="Freeform: Shape 22">
            <a:extLst>
              <a:ext uri="{FF2B5EF4-FFF2-40B4-BE49-F238E27FC236}">
                <a16:creationId xmlns:a16="http://schemas.microsoft.com/office/drawing/2014/main" id="{E0939753-89D7-48A8-8441-B9FF25CE8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04167" y="0"/>
            <a:ext cx="5687681" cy="5708856"/>
          </a:xfrm>
          <a:custGeom>
            <a:avLst/>
            <a:gdLst>
              <a:gd name="connsiteX0" fmla="*/ 2787282 w 5687681"/>
              <a:gd name="connsiteY0" fmla="*/ 0 h 5708856"/>
              <a:gd name="connsiteX1" fmla="*/ 3988996 w 5687681"/>
              <a:gd name="connsiteY1" fmla="*/ 0 h 5708856"/>
              <a:gd name="connsiteX2" fmla="*/ 4236253 w 5687681"/>
              <a:gd name="connsiteY2" fmla="*/ 68070 h 5708856"/>
              <a:gd name="connsiteX3" fmla="*/ 4483543 w 5687681"/>
              <a:gd name="connsiteY3" fmla="*/ 168573 h 5708856"/>
              <a:gd name="connsiteX4" fmla="*/ 5265611 w 5687681"/>
              <a:gd name="connsiteY4" fmla="*/ 790441 h 5708856"/>
              <a:gd name="connsiteX5" fmla="*/ 5682608 w 5687681"/>
              <a:gd name="connsiteY5" fmla="*/ 1499885 h 5708856"/>
              <a:gd name="connsiteX6" fmla="*/ 5687681 w 5687681"/>
              <a:gd name="connsiteY6" fmla="*/ 1513862 h 5708856"/>
              <a:gd name="connsiteX7" fmla="*/ 5687681 w 5687681"/>
              <a:gd name="connsiteY7" fmla="*/ 3841322 h 5708856"/>
              <a:gd name="connsiteX8" fmla="*/ 5651147 w 5687681"/>
              <a:gd name="connsiteY8" fmla="*/ 3896489 h 5708856"/>
              <a:gd name="connsiteX9" fmla="*/ 4734255 w 5687681"/>
              <a:gd name="connsiteY9" fmla="*/ 4737639 h 5708856"/>
              <a:gd name="connsiteX10" fmla="*/ 4532663 w 5687681"/>
              <a:gd name="connsiteY10" fmla="*/ 4898543 h 5708856"/>
              <a:gd name="connsiteX11" fmla="*/ 2876165 w 5687681"/>
              <a:gd name="connsiteY11" fmla="*/ 5708856 h 5708856"/>
              <a:gd name="connsiteX12" fmla="*/ 694066 w 5687681"/>
              <a:gd name="connsiteY12" fmla="*/ 4391717 h 5708856"/>
              <a:gd name="connsiteX13" fmla="*/ 461517 w 5687681"/>
              <a:gd name="connsiteY13" fmla="*/ 4054756 h 5708856"/>
              <a:gd name="connsiteX14" fmla="*/ 0 w 5687681"/>
              <a:gd name="connsiteY14" fmla="*/ 2993139 h 5708856"/>
              <a:gd name="connsiteX15" fmla="*/ 278855 w 5687681"/>
              <a:gd name="connsiteY15" fmla="*/ 1849819 h 5708856"/>
              <a:gd name="connsiteX16" fmla="*/ 1047879 w 5687681"/>
              <a:gd name="connsiteY16" fmla="*/ 867400 h 5708856"/>
              <a:gd name="connsiteX17" fmla="*/ 2159714 w 5687681"/>
              <a:gd name="connsiteY17" fmla="*/ 186098 h 5708856"/>
              <a:gd name="connsiteX18" fmla="*/ 2785137 w 5687681"/>
              <a:gd name="connsiteY18" fmla="*/ 372 h 5708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687681" h="5708856">
                <a:moveTo>
                  <a:pt x="2787282" y="0"/>
                </a:moveTo>
                <a:lnTo>
                  <a:pt x="3988996" y="0"/>
                </a:lnTo>
                <a:lnTo>
                  <a:pt x="4236253" y="68070"/>
                </a:lnTo>
                <a:cubicBezTo>
                  <a:pt x="4321147" y="96843"/>
                  <a:pt x="4403628" y="130356"/>
                  <a:pt x="4483543" y="168573"/>
                </a:cubicBezTo>
                <a:cubicBezTo>
                  <a:pt x="4783119" y="311949"/>
                  <a:pt x="5046239" y="521215"/>
                  <a:pt x="5265611" y="790441"/>
                </a:cubicBezTo>
                <a:cubicBezTo>
                  <a:pt x="5433740" y="996857"/>
                  <a:pt x="5573537" y="1235870"/>
                  <a:pt x="5682608" y="1499885"/>
                </a:cubicBezTo>
                <a:lnTo>
                  <a:pt x="5687681" y="1513862"/>
                </a:lnTo>
                <a:lnTo>
                  <a:pt x="5687681" y="3841322"/>
                </a:lnTo>
                <a:lnTo>
                  <a:pt x="5651147" y="3896489"/>
                </a:lnTo>
                <a:cubicBezTo>
                  <a:pt x="5427171" y="4186934"/>
                  <a:pt x="5090625" y="4454446"/>
                  <a:pt x="4734255" y="4737639"/>
                </a:cubicBezTo>
                <a:cubicBezTo>
                  <a:pt x="4668506" y="4789825"/>
                  <a:pt x="4600584" y="4843856"/>
                  <a:pt x="4532663" y="4898543"/>
                </a:cubicBezTo>
                <a:cubicBezTo>
                  <a:pt x="3924681" y="5387974"/>
                  <a:pt x="3480945" y="5708856"/>
                  <a:pt x="2876165" y="5708856"/>
                </a:cubicBezTo>
                <a:cubicBezTo>
                  <a:pt x="1954665" y="5708856"/>
                  <a:pt x="1302047" y="5314966"/>
                  <a:pt x="694066" y="4391717"/>
                </a:cubicBezTo>
                <a:cubicBezTo>
                  <a:pt x="614503" y="4270875"/>
                  <a:pt x="536731" y="4160972"/>
                  <a:pt x="461517" y="4054756"/>
                </a:cubicBezTo>
                <a:cubicBezTo>
                  <a:pt x="149788" y="3614348"/>
                  <a:pt x="0" y="3385316"/>
                  <a:pt x="0" y="2993139"/>
                </a:cubicBezTo>
                <a:cubicBezTo>
                  <a:pt x="0" y="2603731"/>
                  <a:pt x="93889" y="2219065"/>
                  <a:pt x="278855" y="1849819"/>
                </a:cubicBezTo>
                <a:cubicBezTo>
                  <a:pt x="459854" y="1488610"/>
                  <a:pt x="718625" y="1157977"/>
                  <a:pt x="1047879" y="867400"/>
                </a:cubicBezTo>
                <a:cubicBezTo>
                  <a:pt x="1371504" y="581701"/>
                  <a:pt x="1755887" y="346080"/>
                  <a:pt x="2159714" y="186098"/>
                </a:cubicBezTo>
                <a:cubicBezTo>
                  <a:pt x="2367064" y="103803"/>
                  <a:pt x="2576044" y="41801"/>
                  <a:pt x="2785137" y="372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1" name="Freeform: Shape 24">
            <a:extLst>
              <a:ext uri="{FF2B5EF4-FFF2-40B4-BE49-F238E27FC236}">
                <a16:creationId xmlns:a16="http://schemas.microsoft.com/office/drawing/2014/main" id="{9F5CCFC5-858F-4B45-9B10-D49DD0280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25450" y="0"/>
            <a:ext cx="5866550" cy="5788550"/>
          </a:xfrm>
          <a:custGeom>
            <a:avLst/>
            <a:gdLst>
              <a:gd name="connsiteX0" fmla="*/ 2331396 w 5798121"/>
              <a:gd name="connsiteY0" fmla="*/ 0 h 5788550"/>
              <a:gd name="connsiteX1" fmla="*/ 4658651 w 5798121"/>
              <a:gd name="connsiteY1" fmla="*/ 0 h 5788550"/>
              <a:gd name="connsiteX2" fmla="*/ 4682835 w 5798121"/>
              <a:gd name="connsiteY2" fmla="*/ 9816 h 5788550"/>
              <a:gd name="connsiteX3" fmla="*/ 5499667 w 5798121"/>
              <a:gd name="connsiteY3" fmla="*/ 658449 h 5788550"/>
              <a:gd name="connsiteX4" fmla="*/ 5665313 w 5798121"/>
              <a:gd name="connsiteY4" fmla="*/ 884789 h 5788550"/>
              <a:gd name="connsiteX5" fmla="*/ 5798121 w 5798121"/>
              <a:gd name="connsiteY5" fmla="*/ 1110681 h 5788550"/>
              <a:gd name="connsiteX6" fmla="*/ 5798121 w 5798121"/>
              <a:gd name="connsiteY6" fmla="*/ 4016954 h 5788550"/>
              <a:gd name="connsiteX7" fmla="*/ 5706359 w 5798121"/>
              <a:gd name="connsiteY7" fmla="*/ 4121532 h 5788550"/>
              <a:gd name="connsiteX8" fmla="*/ 4944692 w 5798121"/>
              <a:gd name="connsiteY8" fmla="*/ 4775532 h 5788550"/>
              <a:gd name="connsiteX9" fmla="*/ 4734137 w 5798121"/>
              <a:gd name="connsiteY9" fmla="*/ 4943362 h 5788550"/>
              <a:gd name="connsiteX10" fmla="*/ 3004009 w 5798121"/>
              <a:gd name="connsiteY10" fmla="*/ 5788550 h 5788550"/>
              <a:gd name="connsiteX11" fmla="*/ 724917 w 5798121"/>
              <a:gd name="connsiteY11" fmla="*/ 4414722 h 5788550"/>
              <a:gd name="connsiteX12" fmla="*/ 482031 w 5798121"/>
              <a:gd name="connsiteY12" fmla="*/ 4063258 h 5788550"/>
              <a:gd name="connsiteX13" fmla="*/ 0 w 5798121"/>
              <a:gd name="connsiteY13" fmla="*/ 2955950 h 5788550"/>
              <a:gd name="connsiteX14" fmla="*/ 291250 w 5798121"/>
              <a:gd name="connsiteY14" fmla="*/ 1763422 h 5788550"/>
              <a:gd name="connsiteX15" fmla="*/ 1094457 w 5798121"/>
              <a:gd name="connsiteY15" fmla="*/ 738720 h 5788550"/>
              <a:gd name="connsiteX16" fmla="*/ 2255713 w 5798121"/>
              <a:gd name="connsiteY16" fmla="*/ 28095 h 5788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798121" h="5788550">
                <a:moveTo>
                  <a:pt x="2331396" y="0"/>
                </a:moveTo>
                <a:lnTo>
                  <a:pt x="4658651" y="0"/>
                </a:lnTo>
                <a:lnTo>
                  <a:pt x="4682835" y="9816"/>
                </a:lnTo>
                <a:cubicBezTo>
                  <a:pt x="4995727" y="159362"/>
                  <a:pt x="5270543" y="377635"/>
                  <a:pt x="5499667" y="658449"/>
                </a:cubicBezTo>
                <a:cubicBezTo>
                  <a:pt x="5558201" y="730215"/>
                  <a:pt x="5613447" y="805760"/>
                  <a:pt x="5665313" y="884789"/>
                </a:cubicBezTo>
                <a:lnTo>
                  <a:pt x="5798121" y="1110681"/>
                </a:lnTo>
                <a:lnTo>
                  <a:pt x="5798121" y="4016954"/>
                </a:lnTo>
                <a:lnTo>
                  <a:pt x="5706359" y="4121532"/>
                </a:lnTo>
                <a:cubicBezTo>
                  <a:pt x="5491360" y="4341659"/>
                  <a:pt x="5223849" y="4553996"/>
                  <a:pt x="4944692" y="4775532"/>
                </a:cubicBezTo>
                <a:cubicBezTo>
                  <a:pt x="4876021" y="4829964"/>
                  <a:pt x="4805079" y="4886320"/>
                  <a:pt x="4734137" y="4943362"/>
                </a:cubicBezTo>
                <a:cubicBezTo>
                  <a:pt x="4099133" y="5453857"/>
                  <a:pt x="3635672" y="5788550"/>
                  <a:pt x="3004009" y="5788550"/>
                </a:cubicBezTo>
                <a:cubicBezTo>
                  <a:pt x="2041550" y="5788550"/>
                  <a:pt x="1359922" y="5377707"/>
                  <a:pt x="724917" y="4414722"/>
                </a:cubicBezTo>
                <a:cubicBezTo>
                  <a:pt x="641818" y="4288679"/>
                  <a:pt x="560588" y="4174046"/>
                  <a:pt x="482031" y="4063258"/>
                </a:cubicBezTo>
                <a:cubicBezTo>
                  <a:pt x="156446" y="3603895"/>
                  <a:pt x="0" y="3365006"/>
                  <a:pt x="0" y="2955950"/>
                </a:cubicBezTo>
                <a:cubicBezTo>
                  <a:pt x="0" y="2549782"/>
                  <a:pt x="98062" y="2148559"/>
                  <a:pt x="291250" y="1763422"/>
                </a:cubicBezTo>
                <a:cubicBezTo>
                  <a:pt x="480295" y="1386666"/>
                  <a:pt x="750568" y="1041802"/>
                  <a:pt x="1094457" y="738720"/>
                </a:cubicBezTo>
                <a:cubicBezTo>
                  <a:pt x="1432467" y="440725"/>
                  <a:pt x="1833935" y="194963"/>
                  <a:pt x="2255713" y="28095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2" name="Freeform: Shape 26">
            <a:extLst>
              <a:ext uri="{FF2B5EF4-FFF2-40B4-BE49-F238E27FC236}">
                <a16:creationId xmlns:a16="http://schemas.microsoft.com/office/drawing/2014/main" id="{2348ECDC-D455-4B71-90F6-2ECC12B798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23734" y="0"/>
            <a:ext cx="5568114" cy="5577748"/>
          </a:xfrm>
          <a:custGeom>
            <a:avLst/>
            <a:gdLst>
              <a:gd name="connsiteX0" fmla="*/ 2959946 w 5568114"/>
              <a:gd name="connsiteY0" fmla="*/ 0 h 5577748"/>
              <a:gd name="connsiteX1" fmla="*/ 3614224 w 5568114"/>
              <a:gd name="connsiteY1" fmla="*/ 0 h 5577748"/>
              <a:gd name="connsiteX2" fmla="*/ 3844432 w 5568114"/>
              <a:gd name="connsiteY2" fmla="*/ 36392 h 5577748"/>
              <a:gd name="connsiteX3" fmla="*/ 4336826 w 5568114"/>
              <a:gd name="connsiteY3" fmla="*/ 203778 h 5577748"/>
              <a:gd name="connsiteX4" fmla="*/ 5093304 w 5568114"/>
              <a:gd name="connsiteY4" fmla="*/ 806978 h 5577748"/>
              <a:gd name="connsiteX5" fmla="*/ 5496656 w 5568114"/>
              <a:gd name="connsiteY5" fmla="*/ 1495125 h 5577748"/>
              <a:gd name="connsiteX6" fmla="*/ 5568114 w 5568114"/>
              <a:gd name="connsiteY6" fmla="*/ 1692569 h 5577748"/>
              <a:gd name="connsiteX7" fmla="*/ 5568114 w 5568114"/>
              <a:gd name="connsiteY7" fmla="*/ 3665503 h 5577748"/>
              <a:gd name="connsiteX8" fmla="*/ 5466225 w 5568114"/>
              <a:gd name="connsiteY8" fmla="*/ 3819786 h 5577748"/>
              <a:gd name="connsiteX9" fmla="*/ 4579336 w 5568114"/>
              <a:gd name="connsiteY9" fmla="*/ 4635686 h 5577748"/>
              <a:gd name="connsiteX10" fmla="*/ 4384340 w 5568114"/>
              <a:gd name="connsiteY10" fmla="*/ 4791760 h 5577748"/>
              <a:gd name="connsiteX11" fmla="*/ 2782048 w 5568114"/>
              <a:gd name="connsiteY11" fmla="*/ 5577748 h 5577748"/>
              <a:gd name="connsiteX12" fmla="*/ 671354 w 5568114"/>
              <a:gd name="connsiteY12" fmla="*/ 4300148 h 5577748"/>
              <a:gd name="connsiteX13" fmla="*/ 446415 w 5568114"/>
              <a:gd name="connsiteY13" fmla="*/ 3973302 h 5577748"/>
              <a:gd name="connsiteX14" fmla="*/ 0 w 5568114"/>
              <a:gd name="connsiteY14" fmla="*/ 2943554 h 5577748"/>
              <a:gd name="connsiteX15" fmla="*/ 269730 w 5568114"/>
              <a:gd name="connsiteY15" fmla="*/ 1834555 h 5577748"/>
              <a:gd name="connsiteX16" fmla="*/ 1013589 w 5568114"/>
              <a:gd name="connsiteY16" fmla="*/ 881627 h 5577748"/>
              <a:gd name="connsiteX17" fmla="*/ 2089042 w 5568114"/>
              <a:gd name="connsiteY17" fmla="*/ 220777 h 5577748"/>
              <a:gd name="connsiteX18" fmla="*/ 2845684 w 5568114"/>
              <a:gd name="connsiteY18" fmla="*/ 14234 h 5577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568114" h="5577748">
                <a:moveTo>
                  <a:pt x="2959946" y="0"/>
                </a:moveTo>
                <a:lnTo>
                  <a:pt x="3614224" y="0"/>
                </a:lnTo>
                <a:lnTo>
                  <a:pt x="3844432" y="36392"/>
                </a:lnTo>
                <a:cubicBezTo>
                  <a:pt x="4017699" y="73748"/>
                  <a:pt x="4182227" y="129639"/>
                  <a:pt x="4336826" y="203778"/>
                </a:cubicBezTo>
                <a:cubicBezTo>
                  <a:pt x="4626600" y="342850"/>
                  <a:pt x="4881111" y="545834"/>
                  <a:pt x="5093304" y="806978"/>
                </a:cubicBezTo>
                <a:cubicBezTo>
                  <a:pt x="5255931" y="1007198"/>
                  <a:pt x="5391154" y="1239036"/>
                  <a:pt x="5496656" y="1495125"/>
                </a:cubicBezTo>
                <a:lnTo>
                  <a:pt x="5568114" y="1692569"/>
                </a:lnTo>
                <a:lnTo>
                  <a:pt x="5568114" y="3665503"/>
                </a:lnTo>
                <a:lnTo>
                  <a:pt x="5466225" y="3819786"/>
                </a:lnTo>
                <a:cubicBezTo>
                  <a:pt x="5249576" y="4101511"/>
                  <a:pt x="4924044" y="4360994"/>
                  <a:pt x="4579336" y="4635686"/>
                </a:cubicBezTo>
                <a:cubicBezTo>
                  <a:pt x="4515738" y="4686305"/>
                  <a:pt x="4450038" y="4738713"/>
                  <a:pt x="4384340" y="4791760"/>
                </a:cubicBezTo>
                <a:cubicBezTo>
                  <a:pt x="3796254" y="5266498"/>
                  <a:pt x="3367038" y="5577748"/>
                  <a:pt x="2782048" y="5577748"/>
                </a:cubicBezTo>
                <a:cubicBezTo>
                  <a:pt x="1890703" y="5577748"/>
                  <a:pt x="1259439" y="5195682"/>
                  <a:pt x="671354" y="4300148"/>
                </a:cubicBezTo>
                <a:cubicBezTo>
                  <a:pt x="594395" y="4182934"/>
                  <a:pt x="519167" y="4076330"/>
                  <a:pt x="446415" y="3973302"/>
                </a:cubicBezTo>
                <a:cubicBezTo>
                  <a:pt x="144886" y="3546115"/>
                  <a:pt x="0" y="3323958"/>
                  <a:pt x="0" y="2943554"/>
                </a:cubicBezTo>
                <a:cubicBezTo>
                  <a:pt x="0" y="2565835"/>
                  <a:pt x="90816" y="2192716"/>
                  <a:pt x="269730" y="1834555"/>
                </a:cubicBezTo>
                <a:cubicBezTo>
                  <a:pt x="444806" y="1484188"/>
                  <a:pt x="695109" y="1163480"/>
                  <a:pt x="1013589" y="881627"/>
                </a:cubicBezTo>
                <a:cubicBezTo>
                  <a:pt x="1326624" y="604505"/>
                  <a:pt x="1698428" y="375956"/>
                  <a:pt x="2089042" y="220777"/>
                </a:cubicBezTo>
                <a:cubicBezTo>
                  <a:pt x="2339747" y="120996"/>
                  <a:pt x="2592918" y="51971"/>
                  <a:pt x="2845684" y="14234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5" name="Picture 4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D4BC1F03-64A6-C12D-3F47-29E6859479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3130" y="1167785"/>
            <a:ext cx="3774974" cy="3029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2268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9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9" name="Freeform: Shape 11">
            <a:extLst>
              <a:ext uri="{FF2B5EF4-FFF2-40B4-BE49-F238E27FC236}">
                <a16:creationId xmlns:a16="http://schemas.microsoft.com/office/drawing/2014/main" id="{BC0385E9-02B2-4941-889A-EAD43F5BB0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36139" y="0"/>
            <a:ext cx="5455860" cy="6858000"/>
          </a:xfrm>
          <a:custGeom>
            <a:avLst/>
            <a:gdLst>
              <a:gd name="connsiteX0" fmla="*/ 3832837 w 5455860"/>
              <a:gd name="connsiteY0" fmla="*/ 0 h 6858000"/>
              <a:gd name="connsiteX1" fmla="*/ 2739604 w 5455860"/>
              <a:gd name="connsiteY1" fmla="*/ 0 h 6858000"/>
              <a:gd name="connsiteX2" fmla="*/ 1959438 w 5455860"/>
              <a:gd name="connsiteY2" fmla="*/ 0 h 6858000"/>
              <a:gd name="connsiteX3" fmla="*/ 1895061 w 5455860"/>
              <a:gd name="connsiteY3" fmla="*/ 0 h 6858000"/>
              <a:gd name="connsiteX4" fmla="*/ 249909 w 5455860"/>
              <a:gd name="connsiteY4" fmla="*/ 0 h 6858000"/>
              <a:gd name="connsiteX5" fmla="*/ 0 w 5455860"/>
              <a:gd name="connsiteY5" fmla="*/ 0 h 6858000"/>
              <a:gd name="connsiteX6" fmla="*/ 0 w 5455860"/>
              <a:gd name="connsiteY6" fmla="*/ 6858000 h 6858000"/>
              <a:gd name="connsiteX7" fmla="*/ 249909 w 5455860"/>
              <a:gd name="connsiteY7" fmla="*/ 6858000 h 6858000"/>
              <a:gd name="connsiteX8" fmla="*/ 1895061 w 5455860"/>
              <a:gd name="connsiteY8" fmla="*/ 6858000 h 6858000"/>
              <a:gd name="connsiteX9" fmla="*/ 1959438 w 5455860"/>
              <a:gd name="connsiteY9" fmla="*/ 6858000 h 6858000"/>
              <a:gd name="connsiteX10" fmla="*/ 2739604 w 5455860"/>
              <a:gd name="connsiteY10" fmla="*/ 6858000 h 6858000"/>
              <a:gd name="connsiteX11" fmla="*/ 2953106 w 5455860"/>
              <a:gd name="connsiteY11" fmla="*/ 6858000 h 6858000"/>
              <a:gd name="connsiteX12" fmla="*/ 3064862 w 5455860"/>
              <a:gd name="connsiteY12" fmla="*/ 6780599 h 6858000"/>
              <a:gd name="connsiteX13" fmla="*/ 3581510 w 5455860"/>
              <a:gd name="connsiteY13" fmla="*/ 6374814 h 6858000"/>
              <a:gd name="connsiteX14" fmla="*/ 5455860 w 5455860"/>
              <a:gd name="connsiteY14" fmla="*/ 3621656 h 6858000"/>
              <a:gd name="connsiteX15" fmla="*/ 3854961 w 5455860"/>
              <a:gd name="connsiteY15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455860" h="6858000">
                <a:moveTo>
                  <a:pt x="3832837" y="0"/>
                </a:moveTo>
                <a:lnTo>
                  <a:pt x="2739604" y="0"/>
                </a:lnTo>
                <a:lnTo>
                  <a:pt x="1959438" y="0"/>
                </a:lnTo>
                <a:lnTo>
                  <a:pt x="1895061" y="0"/>
                </a:lnTo>
                <a:lnTo>
                  <a:pt x="249909" y="0"/>
                </a:lnTo>
                <a:lnTo>
                  <a:pt x="0" y="0"/>
                </a:lnTo>
                <a:lnTo>
                  <a:pt x="0" y="6858000"/>
                </a:lnTo>
                <a:lnTo>
                  <a:pt x="249909" y="6858000"/>
                </a:lnTo>
                <a:lnTo>
                  <a:pt x="1895061" y="6858000"/>
                </a:lnTo>
                <a:lnTo>
                  <a:pt x="1959438" y="6858000"/>
                </a:lnTo>
                <a:lnTo>
                  <a:pt x="2739604" y="6858000"/>
                </a:lnTo>
                <a:lnTo>
                  <a:pt x="2953106" y="6858000"/>
                </a:lnTo>
                <a:lnTo>
                  <a:pt x="3064862" y="6780599"/>
                </a:lnTo>
                <a:cubicBezTo>
                  <a:pt x="3238680" y="6653108"/>
                  <a:pt x="3409307" y="6515397"/>
                  <a:pt x="3581510" y="6374814"/>
                </a:cubicBezTo>
                <a:cubicBezTo>
                  <a:pt x="4527135" y="5602839"/>
                  <a:pt x="5455860" y="4969131"/>
                  <a:pt x="5455860" y="3621656"/>
                </a:cubicBezTo>
                <a:cubicBezTo>
                  <a:pt x="5455860" y="2093192"/>
                  <a:pt x="4882124" y="754641"/>
                  <a:pt x="3854961" y="14997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Freeform: Shape 13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255864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1" name="Freeform: Shape 15">
            <a:extLst>
              <a:ext uri="{FF2B5EF4-FFF2-40B4-BE49-F238E27FC236}">
                <a16:creationId xmlns:a16="http://schemas.microsoft.com/office/drawing/2014/main" id="{55C54A75-E44A-4147-B9D0-FF46CFD31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69160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CACFEA-C66C-974C-C1B6-0377B9B48F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40701" y="522798"/>
            <a:ext cx="4148511" cy="1944371"/>
          </a:xfrm>
        </p:spPr>
        <p:txBody>
          <a:bodyPr anchor="b">
            <a:normAutofit/>
          </a:bodyPr>
          <a:lstStyle/>
          <a:p>
            <a:r>
              <a:rPr lang="en-US" dirty="0"/>
              <a:t>Problems encountered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7FEADF-F3D0-88EE-2AB3-F21673589A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533" y="1639969"/>
            <a:ext cx="6450819" cy="180623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AE47C3-B591-33A1-F623-362C704045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40701" y="2989967"/>
            <a:ext cx="4023361" cy="3066221"/>
          </a:xfrm>
        </p:spPr>
        <p:txBody>
          <a:bodyPr>
            <a:normAutofit/>
          </a:bodyPr>
          <a:lstStyle/>
          <a:p>
            <a:pPr marL="285750" indent="-285750">
              <a:lnSpc>
                <a:spcPct val="130000"/>
              </a:lnSpc>
              <a:buFontTx/>
              <a:buChar char="-"/>
            </a:pPr>
            <a:r>
              <a:rPr lang="en-US" sz="1400" dirty="0"/>
              <a:t>Incompatibility with package versions. </a:t>
            </a:r>
          </a:p>
          <a:p>
            <a:pPr marL="285750" indent="-285750">
              <a:lnSpc>
                <a:spcPct val="130000"/>
              </a:lnSpc>
              <a:buFontTx/>
              <a:buChar char="-"/>
            </a:pPr>
            <a:r>
              <a:rPr lang="en-US" sz="1400" dirty="0"/>
              <a:t>Number of epochs, batches and input data size, classes </a:t>
            </a:r>
          </a:p>
          <a:p>
            <a:pPr marL="285750" indent="-285750">
              <a:lnSpc>
                <a:spcPct val="130000"/>
              </a:lnSpc>
              <a:buFontTx/>
              <a:buChar char="-"/>
            </a:pPr>
            <a:r>
              <a:rPr lang="en-US" sz="1400" dirty="0"/>
              <a:t>Model saving </a:t>
            </a:r>
          </a:p>
          <a:p>
            <a:pPr marL="285750" indent="-285750">
              <a:lnSpc>
                <a:spcPct val="130000"/>
              </a:lnSpc>
              <a:buFontTx/>
              <a:buChar char="-"/>
            </a:pPr>
            <a:r>
              <a:rPr lang="en-US" sz="1400" dirty="0"/>
              <a:t>Lack in biological terminology </a:t>
            </a:r>
          </a:p>
          <a:p>
            <a:pPr marL="285750" indent="-285750">
              <a:lnSpc>
                <a:spcPct val="130000"/>
              </a:lnSpc>
              <a:buFontTx/>
              <a:buChar char="-"/>
            </a:pPr>
            <a:endParaRPr lang="en-US" sz="1400" dirty="0"/>
          </a:p>
          <a:p>
            <a:pPr marL="285750" indent="-285750">
              <a:lnSpc>
                <a:spcPct val="130000"/>
              </a:lnSpc>
              <a:buFontTx/>
              <a:buChar char="-"/>
            </a:pPr>
            <a:endParaRPr lang="en-US" sz="1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E3851FC-A8CA-A8A2-9AF0-C0F99DB95C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560" y="4245846"/>
            <a:ext cx="5226319" cy="1403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7104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66" name="Rectangle 2065">
            <a:extLst>
              <a:ext uri="{FF2B5EF4-FFF2-40B4-BE49-F238E27FC236}">
                <a16:creationId xmlns:a16="http://schemas.microsoft.com/office/drawing/2014/main" id="{49BB7E9A-6937-4BF0-9F51-A20F197B55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D33523-A276-BDFC-B8B2-AC4B90230D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442912"/>
            <a:ext cx="5295569" cy="1822123"/>
          </a:xfr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Next steps </a:t>
            </a:r>
          </a:p>
        </p:txBody>
      </p:sp>
      <p:sp>
        <p:nvSpPr>
          <p:cNvPr id="57" name="TextBox 4">
            <a:extLst>
              <a:ext uri="{FF2B5EF4-FFF2-40B4-BE49-F238E27FC236}">
                <a16:creationId xmlns:a16="http://schemas.microsoft.com/office/drawing/2014/main" id="{3C9AB07E-C26F-FFBB-3990-E91E0E328765}"/>
              </a:ext>
            </a:extLst>
          </p:cNvPr>
          <p:cNvSpPr txBox="1"/>
          <p:nvPr/>
        </p:nvSpPr>
        <p:spPr>
          <a:xfrm>
            <a:off x="914400" y="2496720"/>
            <a:ext cx="5181599" cy="3467518"/>
          </a:xfrm>
          <a:prstGeom prst="rect">
            <a:avLst/>
          </a:prstGeom>
        </p:spPr>
        <p:txBody>
          <a:bodyPr vert="horz" lIns="109728" tIns="109728" rIns="109728" bIns="91440" rtlCol="0" anchor="t">
            <a:normAutofit/>
          </a:bodyPr>
          <a:lstStyle/>
          <a:p>
            <a:pPr indent="-285750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Char char="•"/>
            </a:pPr>
            <a:r>
              <a:rPr lang="en-US" sz="1700" spc="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Overview of Bone Marrow cell morphologies ?</a:t>
            </a:r>
          </a:p>
          <a:p>
            <a:pPr indent="-285750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Char char="•"/>
            </a:pPr>
            <a:r>
              <a:rPr lang="en-US" sz="1700" spc="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Read Georgiana’s Master thesis </a:t>
            </a:r>
          </a:p>
          <a:p>
            <a:pPr indent="-285750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Char char="•"/>
            </a:pPr>
            <a:r>
              <a:rPr lang="en-US" sz="1700" spc="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Learn what </a:t>
            </a:r>
            <a:r>
              <a:rPr lang="en-US" sz="1700" spc="150" dirty="0">
                <a:solidFill>
                  <a:schemeClr val="tx1">
                    <a:lumMod val="75000"/>
                    <a:lumOff val="25000"/>
                  </a:schemeClr>
                </a:solidFill>
                <a:hlinkClick r:id="rId2"/>
              </a:rPr>
              <a:t>checkpoints</a:t>
            </a:r>
            <a:r>
              <a:rPr lang="en-US" sz="1700" spc="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are in Deep learning </a:t>
            </a:r>
          </a:p>
          <a:p>
            <a:pPr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</a:pPr>
            <a:endParaRPr lang="en-US" sz="1700" spc="1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indent="-285750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Char char="q"/>
            </a:pPr>
            <a:endParaRPr lang="en-US" sz="1700" spc="1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068" name="Freeform: Shape 2067">
            <a:extLst>
              <a:ext uri="{FF2B5EF4-FFF2-40B4-BE49-F238E27FC236}">
                <a16:creationId xmlns:a16="http://schemas.microsoft.com/office/drawing/2014/main" id="{E0939753-89D7-48A8-8441-B9FF25CE8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04167" y="0"/>
            <a:ext cx="5687681" cy="5708856"/>
          </a:xfrm>
          <a:custGeom>
            <a:avLst/>
            <a:gdLst>
              <a:gd name="connsiteX0" fmla="*/ 2787282 w 5687681"/>
              <a:gd name="connsiteY0" fmla="*/ 0 h 5708856"/>
              <a:gd name="connsiteX1" fmla="*/ 3988996 w 5687681"/>
              <a:gd name="connsiteY1" fmla="*/ 0 h 5708856"/>
              <a:gd name="connsiteX2" fmla="*/ 4236253 w 5687681"/>
              <a:gd name="connsiteY2" fmla="*/ 68070 h 5708856"/>
              <a:gd name="connsiteX3" fmla="*/ 4483543 w 5687681"/>
              <a:gd name="connsiteY3" fmla="*/ 168573 h 5708856"/>
              <a:gd name="connsiteX4" fmla="*/ 5265611 w 5687681"/>
              <a:gd name="connsiteY4" fmla="*/ 790441 h 5708856"/>
              <a:gd name="connsiteX5" fmla="*/ 5682608 w 5687681"/>
              <a:gd name="connsiteY5" fmla="*/ 1499885 h 5708856"/>
              <a:gd name="connsiteX6" fmla="*/ 5687681 w 5687681"/>
              <a:gd name="connsiteY6" fmla="*/ 1513862 h 5708856"/>
              <a:gd name="connsiteX7" fmla="*/ 5687681 w 5687681"/>
              <a:gd name="connsiteY7" fmla="*/ 3841322 h 5708856"/>
              <a:gd name="connsiteX8" fmla="*/ 5651147 w 5687681"/>
              <a:gd name="connsiteY8" fmla="*/ 3896489 h 5708856"/>
              <a:gd name="connsiteX9" fmla="*/ 4734255 w 5687681"/>
              <a:gd name="connsiteY9" fmla="*/ 4737639 h 5708856"/>
              <a:gd name="connsiteX10" fmla="*/ 4532663 w 5687681"/>
              <a:gd name="connsiteY10" fmla="*/ 4898543 h 5708856"/>
              <a:gd name="connsiteX11" fmla="*/ 2876165 w 5687681"/>
              <a:gd name="connsiteY11" fmla="*/ 5708856 h 5708856"/>
              <a:gd name="connsiteX12" fmla="*/ 694066 w 5687681"/>
              <a:gd name="connsiteY12" fmla="*/ 4391717 h 5708856"/>
              <a:gd name="connsiteX13" fmla="*/ 461517 w 5687681"/>
              <a:gd name="connsiteY13" fmla="*/ 4054756 h 5708856"/>
              <a:gd name="connsiteX14" fmla="*/ 0 w 5687681"/>
              <a:gd name="connsiteY14" fmla="*/ 2993139 h 5708856"/>
              <a:gd name="connsiteX15" fmla="*/ 278855 w 5687681"/>
              <a:gd name="connsiteY15" fmla="*/ 1849819 h 5708856"/>
              <a:gd name="connsiteX16" fmla="*/ 1047879 w 5687681"/>
              <a:gd name="connsiteY16" fmla="*/ 867400 h 5708856"/>
              <a:gd name="connsiteX17" fmla="*/ 2159714 w 5687681"/>
              <a:gd name="connsiteY17" fmla="*/ 186098 h 5708856"/>
              <a:gd name="connsiteX18" fmla="*/ 2785137 w 5687681"/>
              <a:gd name="connsiteY18" fmla="*/ 372 h 5708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687681" h="5708856">
                <a:moveTo>
                  <a:pt x="2787282" y="0"/>
                </a:moveTo>
                <a:lnTo>
                  <a:pt x="3988996" y="0"/>
                </a:lnTo>
                <a:lnTo>
                  <a:pt x="4236253" y="68070"/>
                </a:lnTo>
                <a:cubicBezTo>
                  <a:pt x="4321147" y="96843"/>
                  <a:pt x="4403628" y="130356"/>
                  <a:pt x="4483543" y="168573"/>
                </a:cubicBezTo>
                <a:cubicBezTo>
                  <a:pt x="4783119" y="311949"/>
                  <a:pt x="5046239" y="521215"/>
                  <a:pt x="5265611" y="790441"/>
                </a:cubicBezTo>
                <a:cubicBezTo>
                  <a:pt x="5433740" y="996857"/>
                  <a:pt x="5573537" y="1235870"/>
                  <a:pt x="5682608" y="1499885"/>
                </a:cubicBezTo>
                <a:lnTo>
                  <a:pt x="5687681" y="1513862"/>
                </a:lnTo>
                <a:lnTo>
                  <a:pt x="5687681" y="3841322"/>
                </a:lnTo>
                <a:lnTo>
                  <a:pt x="5651147" y="3896489"/>
                </a:lnTo>
                <a:cubicBezTo>
                  <a:pt x="5427171" y="4186934"/>
                  <a:pt x="5090625" y="4454446"/>
                  <a:pt x="4734255" y="4737639"/>
                </a:cubicBezTo>
                <a:cubicBezTo>
                  <a:pt x="4668506" y="4789825"/>
                  <a:pt x="4600584" y="4843856"/>
                  <a:pt x="4532663" y="4898543"/>
                </a:cubicBezTo>
                <a:cubicBezTo>
                  <a:pt x="3924681" y="5387974"/>
                  <a:pt x="3480945" y="5708856"/>
                  <a:pt x="2876165" y="5708856"/>
                </a:cubicBezTo>
                <a:cubicBezTo>
                  <a:pt x="1954665" y="5708856"/>
                  <a:pt x="1302047" y="5314966"/>
                  <a:pt x="694066" y="4391717"/>
                </a:cubicBezTo>
                <a:cubicBezTo>
                  <a:pt x="614503" y="4270875"/>
                  <a:pt x="536731" y="4160972"/>
                  <a:pt x="461517" y="4054756"/>
                </a:cubicBezTo>
                <a:cubicBezTo>
                  <a:pt x="149788" y="3614348"/>
                  <a:pt x="0" y="3385316"/>
                  <a:pt x="0" y="2993139"/>
                </a:cubicBezTo>
                <a:cubicBezTo>
                  <a:pt x="0" y="2603731"/>
                  <a:pt x="93889" y="2219065"/>
                  <a:pt x="278855" y="1849819"/>
                </a:cubicBezTo>
                <a:cubicBezTo>
                  <a:pt x="459854" y="1488610"/>
                  <a:pt x="718625" y="1157977"/>
                  <a:pt x="1047879" y="867400"/>
                </a:cubicBezTo>
                <a:cubicBezTo>
                  <a:pt x="1371504" y="581701"/>
                  <a:pt x="1755887" y="346080"/>
                  <a:pt x="2159714" y="186098"/>
                </a:cubicBezTo>
                <a:cubicBezTo>
                  <a:pt x="2367064" y="103803"/>
                  <a:pt x="2576044" y="41801"/>
                  <a:pt x="2785137" y="372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070" name="Freeform: Shape 2069">
            <a:extLst>
              <a:ext uri="{FF2B5EF4-FFF2-40B4-BE49-F238E27FC236}">
                <a16:creationId xmlns:a16="http://schemas.microsoft.com/office/drawing/2014/main" id="{9F5CCFC5-858F-4B45-9B10-D49DD0280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25450" y="0"/>
            <a:ext cx="5866550" cy="5788550"/>
          </a:xfrm>
          <a:custGeom>
            <a:avLst/>
            <a:gdLst>
              <a:gd name="connsiteX0" fmla="*/ 2331396 w 5798121"/>
              <a:gd name="connsiteY0" fmla="*/ 0 h 5788550"/>
              <a:gd name="connsiteX1" fmla="*/ 4658651 w 5798121"/>
              <a:gd name="connsiteY1" fmla="*/ 0 h 5788550"/>
              <a:gd name="connsiteX2" fmla="*/ 4682835 w 5798121"/>
              <a:gd name="connsiteY2" fmla="*/ 9816 h 5788550"/>
              <a:gd name="connsiteX3" fmla="*/ 5499667 w 5798121"/>
              <a:gd name="connsiteY3" fmla="*/ 658449 h 5788550"/>
              <a:gd name="connsiteX4" fmla="*/ 5665313 w 5798121"/>
              <a:gd name="connsiteY4" fmla="*/ 884789 h 5788550"/>
              <a:gd name="connsiteX5" fmla="*/ 5798121 w 5798121"/>
              <a:gd name="connsiteY5" fmla="*/ 1110681 h 5788550"/>
              <a:gd name="connsiteX6" fmla="*/ 5798121 w 5798121"/>
              <a:gd name="connsiteY6" fmla="*/ 4016954 h 5788550"/>
              <a:gd name="connsiteX7" fmla="*/ 5706359 w 5798121"/>
              <a:gd name="connsiteY7" fmla="*/ 4121532 h 5788550"/>
              <a:gd name="connsiteX8" fmla="*/ 4944692 w 5798121"/>
              <a:gd name="connsiteY8" fmla="*/ 4775532 h 5788550"/>
              <a:gd name="connsiteX9" fmla="*/ 4734137 w 5798121"/>
              <a:gd name="connsiteY9" fmla="*/ 4943362 h 5788550"/>
              <a:gd name="connsiteX10" fmla="*/ 3004009 w 5798121"/>
              <a:gd name="connsiteY10" fmla="*/ 5788550 h 5788550"/>
              <a:gd name="connsiteX11" fmla="*/ 724917 w 5798121"/>
              <a:gd name="connsiteY11" fmla="*/ 4414722 h 5788550"/>
              <a:gd name="connsiteX12" fmla="*/ 482031 w 5798121"/>
              <a:gd name="connsiteY12" fmla="*/ 4063258 h 5788550"/>
              <a:gd name="connsiteX13" fmla="*/ 0 w 5798121"/>
              <a:gd name="connsiteY13" fmla="*/ 2955950 h 5788550"/>
              <a:gd name="connsiteX14" fmla="*/ 291250 w 5798121"/>
              <a:gd name="connsiteY14" fmla="*/ 1763422 h 5788550"/>
              <a:gd name="connsiteX15" fmla="*/ 1094457 w 5798121"/>
              <a:gd name="connsiteY15" fmla="*/ 738720 h 5788550"/>
              <a:gd name="connsiteX16" fmla="*/ 2255713 w 5798121"/>
              <a:gd name="connsiteY16" fmla="*/ 28095 h 5788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798121" h="5788550">
                <a:moveTo>
                  <a:pt x="2331396" y="0"/>
                </a:moveTo>
                <a:lnTo>
                  <a:pt x="4658651" y="0"/>
                </a:lnTo>
                <a:lnTo>
                  <a:pt x="4682835" y="9816"/>
                </a:lnTo>
                <a:cubicBezTo>
                  <a:pt x="4995727" y="159362"/>
                  <a:pt x="5270543" y="377635"/>
                  <a:pt x="5499667" y="658449"/>
                </a:cubicBezTo>
                <a:cubicBezTo>
                  <a:pt x="5558201" y="730215"/>
                  <a:pt x="5613447" y="805760"/>
                  <a:pt x="5665313" y="884789"/>
                </a:cubicBezTo>
                <a:lnTo>
                  <a:pt x="5798121" y="1110681"/>
                </a:lnTo>
                <a:lnTo>
                  <a:pt x="5798121" y="4016954"/>
                </a:lnTo>
                <a:lnTo>
                  <a:pt x="5706359" y="4121532"/>
                </a:lnTo>
                <a:cubicBezTo>
                  <a:pt x="5491360" y="4341659"/>
                  <a:pt x="5223849" y="4553996"/>
                  <a:pt x="4944692" y="4775532"/>
                </a:cubicBezTo>
                <a:cubicBezTo>
                  <a:pt x="4876021" y="4829964"/>
                  <a:pt x="4805079" y="4886320"/>
                  <a:pt x="4734137" y="4943362"/>
                </a:cubicBezTo>
                <a:cubicBezTo>
                  <a:pt x="4099133" y="5453857"/>
                  <a:pt x="3635672" y="5788550"/>
                  <a:pt x="3004009" y="5788550"/>
                </a:cubicBezTo>
                <a:cubicBezTo>
                  <a:pt x="2041550" y="5788550"/>
                  <a:pt x="1359922" y="5377707"/>
                  <a:pt x="724917" y="4414722"/>
                </a:cubicBezTo>
                <a:cubicBezTo>
                  <a:pt x="641818" y="4288679"/>
                  <a:pt x="560588" y="4174046"/>
                  <a:pt x="482031" y="4063258"/>
                </a:cubicBezTo>
                <a:cubicBezTo>
                  <a:pt x="156446" y="3603895"/>
                  <a:pt x="0" y="3365006"/>
                  <a:pt x="0" y="2955950"/>
                </a:cubicBezTo>
                <a:cubicBezTo>
                  <a:pt x="0" y="2549782"/>
                  <a:pt x="98062" y="2148559"/>
                  <a:pt x="291250" y="1763422"/>
                </a:cubicBezTo>
                <a:cubicBezTo>
                  <a:pt x="480295" y="1386666"/>
                  <a:pt x="750568" y="1041802"/>
                  <a:pt x="1094457" y="738720"/>
                </a:cubicBezTo>
                <a:cubicBezTo>
                  <a:pt x="1432467" y="440725"/>
                  <a:pt x="1833935" y="194963"/>
                  <a:pt x="2255713" y="28095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072" name="Freeform: Shape 2071">
            <a:extLst>
              <a:ext uri="{FF2B5EF4-FFF2-40B4-BE49-F238E27FC236}">
                <a16:creationId xmlns:a16="http://schemas.microsoft.com/office/drawing/2014/main" id="{2348ECDC-D455-4B71-90F6-2ECC12B798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23734" y="0"/>
            <a:ext cx="5568114" cy="5577748"/>
          </a:xfrm>
          <a:custGeom>
            <a:avLst/>
            <a:gdLst>
              <a:gd name="connsiteX0" fmla="*/ 2959946 w 5568114"/>
              <a:gd name="connsiteY0" fmla="*/ 0 h 5577748"/>
              <a:gd name="connsiteX1" fmla="*/ 3614224 w 5568114"/>
              <a:gd name="connsiteY1" fmla="*/ 0 h 5577748"/>
              <a:gd name="connsiteX2" fmla="*/ 3844432 w 5568114"/>
              <a:gd name="connsiteY2" fmla="*/ 36392 h 5577748"/>
              <a:gd name="connsiteX3" fmla="*/ 4336826 w 5568114"/>
              <a:gd name="connsiteY3" fmla="*/ 203778 h 5577748"/>
              <a:gd name="connsiteX4" fmla="*/ 5093304 w 5568114"/>
              <a:gd name="connsiteY4" fmla="*/ 806978 h 5577748"/>
              <a:gd name="connsiteX5" fmla="*/ 5496656 w 5568114"/>
              <a:gd name="connsiteY5" fmla="*/ 1495125 h 5577748"/>
              <a:gd name="connsiteX6" fmla="*/ 5568114 w 5568114"/>
              <a:gd name="connsiteY6" fmla="*/ 1692569 h 5577748"/>
              <a:gd name="connsiteX7" fmla="*/ 5568114 w 5568114"/>
              <a:gd name="connsiteY7" fmla="*/ 3665503 h 5577748"/>
              <a:gd name="connsiteX8" fmla="*/ 5466225 w 5568114"/>
              <a:gd name="connsiteY8" fmla="*/ 3819786 h 5577748"/>
              <a:gd name="connsiteX9" fmla="*/ 4579336 w 5568114"/>
              <a:gd name="connsiteY9" fmla="*/ 4635686 h 5577748"/>
              <a:gd name="connsiteX10" fmla="*/ 4384340 w 5568114"/>
              <a:gd name="connsiteY10" fmla="*/ 4791760 h 5577748"/>
              <a:gd name="connsiteX11" fmla="*/ 2782048 w 5568114"/>
              <a:gd name="connsiteY11" fmla="*/ 5577748 h 5577748"/>
              <a:gd name="connsiteX12" fmla="*/ 671354 w 5568114"/>
              <a:gd name="connsiteY12" fmla="*/ 4300148 h 5577748"/>
              <a:gd name="connsiteX13" fmla="*/ 446415 w 5568114"/>
              <a:gd name="connsiteY13" fmla="*/ 3973302 h 5577748"/>
              <a:gd name="connsiteX14" fmla="*/ 0 w 5568114"/>
              <a:gd name="connsiteY14" fmla="*/ 2943554 h 5577748"/>
              <a:gd name="connsiteX15" fmla="*/ 269730 w 5568114"/>
              <a:gd name="connsiteY15" fmla="*/ 1834555 h 5577748"/>
              <a:gd name="connsiteX16" fmla="*/ 1013589 w 5568114"/>
              <a:gd name="connsiteY16" fmla="*/ 881627 h 5577748"/>
              <a:gd name="connsiteX17" fmla="*/ 2089042 w 5568114"/>
              <a:gd name="connsiteY17" fmla="*/ 220777 h 5577748"/>
              <a:gd name="connsiteX18" fmla="*/ 2845684 w 5568114"/>
              <a:gd name="connsiteY18" fmla="*/ 14234 h 5577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568114" h="5577748">
                <a:moveTo>
                  <a:pt x="2959946" y="0"/>
                </a:moveTo>
                <a:lnTo>
                  <a:pt x="3614224" y="0"/>
                </a:lnTo>
                <a:lnTo>
                  <a:pt x="3844432" y="36392"/>
                </a:lnTo>
                <a:cubicBezTo>
                  <a:pt x="4017699" y="73748"/>
                  <a:pt x="4182227" y="129639"/>
                  <a:pt x="4336826" y="203778"/>
                </a:cubicBezTo>
                <a:cubicBezTo>
                  <a:pt x="4626600" y="342850"/>
                  <a:pt x="4881111" y="545834"/>
                  <a:pt x="5093304" y="806978"/>
                </a:cubicBezTo>
                <a:cubicBezTo>
                  <a:pt x="5255931" y="1007198"/>
                  <a:pt x="5391154" y="1239036"/>
                  <a:pt x="5496656" y="1495125"/>
                </a:cubicBezTo>
                <a:lnTo>
                  <a:pt x="5568114" y="1692569"/>
                </a:lnTo>
                <a:lnTo>
                  <a:pt x="5568114" y="3665503"/>
                </a:lnTo>
                <a:lnTo>
                  <a:pt x="5466225" y="3819786"/>
                </a:lnTo>
                <a:cubicBezTo>
                  <a:pt x="5249576" y="4101511"/>
                  <a:pt x="4924044" y="4360994"/>
                  <a:pt x="4579336" y="4635686"/>
                </a:cubicBezTo>
                <a:cubicBezTo>
                  <a:pt x="4515738" y="4686305"/>
                  <a:pt x="4450038" y="4738713"/>
                  <a:pt x="4384340" y="4791760"/>
                </a:cubicBezTo>
                <a:cubicBezTo>
                  <a:pt x="3796254" y="5266498"/>
                  <a:pt x="3367038" y="5577748"/>
                  <a:pt x="2782048" y="5577748"/>
                </a:cubicBezTo>
                <a:cubicBezTo>
                  <a:pt x="1890703" y="5577748"/>
                  <a:pt x="1259439" y="5195682"/>
                  <a:pt x="671354" y="4300148"/>
                </a:cubicBezTo>
                <a:cubicBezTo>
                  <a:pt x="594395" y="4182934"/>
                  <a:pt x="519167" y="4076330"/>
                  <a:pt x="446415" y="3973302"/>
                </a:cubicBezTo>
                <a:cubicBezTo>
                  <a:pt x="144886" y="3546115"/>
                  <a:pt x="0" y="3323958"/>
                  <a:pt x="0" y="2943554"/>
                </a:cubicBezTo>
                <a:cubicBezTo>
                  <a:pt x="0" y="2565835"/>
                  <a:pt x="90816" y="2192716"/>
                  <a:pt x="269730" y="1834555"/>
                </a:cubicBezTo>
                <a:cubicBezTo>
                  <a:pt x="444806" y="1484188"/>
                  <a:pt x="695109" y="1163480"/>
                  <a:pt x="1013589" y="881627"/>
                </a:cubicBezTo>
                <a:cubicBezTo>
                  <a:pt x="1326624" y="604505"/>
                  <a:pt x="1698428" y="375956"/>
                  <a:pt x="2089042" y="220777"/>
                </a:cubicBezTo>
                <a:cubicBezTo>
                  <a:pt x="2339747" y="120996"/>
                  <a:pt x="2592918" y="51971"/>
                  <a:pt x="2845684" y="14234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00B229F-9F54-4B38-BF80-7B1B0ED079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4216" y="1533961"/>
            <a:ext cx="4864140" cy="2748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6983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BC0385E9-02B2-4941-889A-EAD43F5BB0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36139" y="0"/>
            <a:ext cx="5455860" cy="6858000"/>
          </a:xfrm>
          <a:custGeom>
            <a:avLst/>
            <a:gdLst>
              <a:gd name="connsiteX0" fmla="*/ 3832837 w 5455860"/>
              <a:gd name="connsiteY0" fmla="*/ 0 h 6858000"/>
              <a:gd name="connsiteX1" fmla="*/ 2739604 w 5455860"/>
              <a:gd name="connsiteY1" fmla="*/ 0 h 6858000"/>
              <a:gd name="connsiteX2" fmla="*/ 1959438 w 5455860"/>
              <a:gd name="connsiteY2" fmla="*/ 0 h 6858000"/>
              <a:gd name="connsiteX3" fmla="*/ 1895061 w 5455860"/>
              <a:gd name="connsiteY3" fmla="*/ 0 h 6858000"/>
              <a:gd name="connsiteX4" fmla="*/ 249909 w 5455860"/>
              <a:gd name="connsiteY4" fmla="*/ 0 h 6858000"/>
              <a:gd name="connsiteX5" fmla="*/ 0 w 5455860"/>
              <a:gd name="connsiteY5" fmla="*/ 0 h 6858000"/>
              <a:gd name="connsiteX6" fmla="*/ 0 w 5455860"/>
              <a:gd name="connsiteY6" fmla="*/ 6858000 h 6858000"/>
              <a:gd name="connsiteX7" fmla="*/ 249909 w 5455860"/>
              <a:gd name="connsiteY7" fmla="*/ 6858000 h 6858000"/>
              <a:gd name="connsiteX8" fmla="*/ 1895061 w 5455860"/>
              <a:gd name="connsiteY8" fmla="*/ 6858000 h 6858000"/>
              <a:gd name="connsiteX9" fmla="*/ 1959438 w 5455860"/>
              <a:gd name="connsiteY9" fmla="*/ 6858000 h 6858000"/>
              <a:gd name="connsiteX10" fmla="*/ 2739604 w 5455860"/>
              <a:gd name="connsiteY10" fmla="*/ 6858000 h 6858000"/>
              <a:gd name="connsiteX11" fmla="*/ 2953106 w 5455860"/>
              <a:gd name="connsiteY11" fmla="*/ 6858000 h 6858000"/>
              <a:gd name="connsiteX12" fmla="*/ 3064862 w 5455860"/>
              <a:gd name="connsiteY12" fmla="*/ 6780599 h 6858000"/>
              <a:gd name="connsiteX13" fmla="*/ 3581510 w 5455860"/>
              <a:gd name="connsiteY13" fmla="*/ 6374814 h 6858000"/>
              <a:gd name="connsiteX14" fmla="*/ 5455860 w 5455860"/>
              <a:gd name="connsiteY14" fmla="*/ 3621656 h 6858000"/>
              <a:gd name="connsiteX15" fmla="*/ 3854961 w 5455860"/>
              <a:gd name="connsiteY15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455860" h="6858000">
                <a:moveTo>
                  <a:pt x="3832837" y="0"/>
                </a:moveTo>
                <a:lnTo>
                  <a:pt x="2739604" y="0"/>
                </a:lnTo>
                <a:lnTo>
                  <a:pt x="1959438" y="0"/>
                </a:lnTo>
                <a:lnTo>
                  <a:pt x="1895061" y="0"/>
                </a:lnTo>
                <a:lnTo>
                  <a:pt x="249909" y="0"/>
                </a:lnTo>
                <a:lnTo>
                  <a:pt x="0" y="0"/>
                </a:lnTo>
                <a:lnTo>
                  <a:pt x="0" y="6858000"/>
                </a:lnTo>
                <a:lnTo>
                  <a:pt x="249909" y="6858000"/>
                </a:lnTo>
                <a:lnTo>
                  <a:pt x="1895061" y="6858000"/>
                </a:lnTo>
                <a:lnTo>
                  <a:pt x="1959438" y="6858000"/>
                </a:lnTo>
                <a:lnTo>
                  <a:pt x="2739604" y="6858000"/>
                </a:lnTo>
                <a:lnTo>
                  <a:pt x="2953106" y="6858000"/>
                </a:lnTo>
                <a:lnTo>
                  <a:pt x="3064862" y="6780599"/>
                </a:lnTo>
                <a:cubicBezTo>
                  <a:pt x="3238680" y="6653108"/>
                  <a:pt x="3409307" y="6515397"/>
                  <a:pt x="3581510" y="6374814"/>
                </a:cubicBezTo>
                <a:cubicBezTo>
                  <a:pt x="4527135" y="5602839"/>
                  <a:pt x="5455860" y="4969131"/>
                  <a:pt x="5455860" y="3621656"/>
                </a:cubicBezTo>
                <a:cubicBezTo>
                  <a:pt x="5455860" y="2093192"/>
                  <a:pt x="4882124" y="754641"/>
                  <a:pt x="3854961" y="14997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255864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55C54A75-E44A-4147-B9D0-FF46CFD31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69160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2BAAAB-E365-A01D-4451-03388F04E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7615" y="1045596"/>
            <a:ext cx="4148511" cy="1944371"/>
          </a:xfrm>
        </p:spPr>
        <p:txBody>
          <a:bodyPr anchor="b">
            <a:normAutofit/>
          </a:bodyPr>
          <a:lstStyle/>
          <a:p>
            <a:r>
              <a:rPr lang="en-US"/>
              <a:t>Questions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DEDBB02-C789-7A46-7AA5-BA211953C2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501" t="9170" r="18605" b="18144"/>
          <a:stretch/>
        </p:blipFill>
        <p:spPr>
          <a:xfrm>
            <a:off x="235765" y="1649185"/>
            <a:ext cx="6093980" cy="4225663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49627B7-F8C9-0719-E807-4277C62833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57106" y="3220279"/>
            <a:ext cx="4023361" cy="2385392"/>
          </a:xfrm>
        </p:spPr>
        <p:txBody>
          <a:bodyPr>
            <a:normAutofit lnSpcReduction="10000"/>
          </a:bodyPr>
          <a:lstStyle/>
          <a:p>
            <a:pPr marL="285750" indent="-285750">
              <a:lnSpc>
                <a:spcPct val="130000"/>
              </a:lnSpc>
              <a:buFontTx/>
              <a:buChar char="-"/>
            </a:pPr>
            <a:r>
              <a:rPr lang="en-US" sz="1100" dirty="0"/>
              <a:t>How to read this confusion matrix ? </a:t>
            </a:r>
          </a:p>
          <a:p>
            <a:pPr marL="285750" indent="-285750">
              <a:lnSpc>
                <a:spcPct val="130000"/>
              </a:lnSpc>
              <a:buFontTx/>
              <a:buChar char="-"/>
            </a:pPr>
            <a:r>
              <a:rPr lang="en-US" sz="1100" dirty="0"/>
              <a:t>Is a model supposed to be displayed when saved and in which format ?</a:t>
            </a:r>
          </a:p>
          <a:p>
            <a:pPr marL="285750" indent="-285750">
              <a:lnSpc>
                <a:spcPct val="130000"/>
              </a:lnSpc>
              <a:buFontTx/>
              <a:buChar char="-"/>
            </a:pPr>
            <a:r>
              <a:rPr lang="en-US" sz="1100" dirty="0"/>
              <a:t>“Evaluating deep learning training strategies for the classification of bone marrow cell images” paper questions </a:t>
            </a:r>
          </a:p>
          <a:p>
            <a:pPr marL="285750" indent="-285750">
              <a:lnSpc>
                <a:spcPct val="130000"/>
              </a:lnSpc>
              <a:buFontTx/>
              <a:buChar char="-"/>
            </a:pPr>
            <a:r>
              <a:rPr lang="en-US" sz="1100" dirty="0"/>
              <a:t>Is there a smart way to make sure my packages versions/names of modules are up to date ? </a:t>
            </a:r>
          </a:p>
        </p:txBody>
      </p:sp>
    </p:spTree>
    <p:extLst>
      <p:ext uri="{BB962C8B-B14F-4D97-AF65-F5344CB8AC3E}">
        <p14:creationId xmlns:p14="http://schemas.microsoft.com/office/powerpoint/2010/main" val="27683111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B0F7D69-D93C-4C38-A23D-76E000D69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CD419D4-EA9D-42D9-BF62-B07F0B7B6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C6FEC9B-9608-4181-A9E5-A1B80E720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B1564ED-F26F-451D-97D6-A6EC3E83F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0CA184B6-3482-4F43-87F0-BC765DCFD8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6C869923-8380-4244-9548-802C330638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C06255F2-BC67-4DDE-B34E-AC4BA2183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55169443-FCCD-4C0A-8C69-18CD3FA09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AC8EEB0F-BA72-49AC-956F-331B60FDE7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854C7CC-1AA2-C22A-71CE-E1FDFC7177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4954" r="-1" b="3503"/>
          <a:stretch/>
        </p:blipFill>
        <p:spPr>
          <a:xfrm>
            <a:off x="545995" y="362634"/>
            <a:ext cx="11244411" cy="6326564"/>
          </a:xfrm>
          <a:prstGeom prst="rect">
            <a:avLst/>
          </a:prstGeom>
        </p:spPr>
      </p:pic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CC700D5-9809-43F4-89D5-7DBBCB0DCC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086" y="1519577"/>
            <a:ext cx="4875255" cy="4344028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C7163242-6303-46DC-BAC1-2A204F0613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06005" y="1664838"/>
            <a:ext cx="4581293" cy="4059095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805C4C40-D70E-4C4F-B228-98A0A6132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300000" flipH="1">
            <a:off x="747085" y="1272209"/>
            <a:ext cx="5147826" cy="4839241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B6255C-30D1-A184-E939-2C1B785741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4275" y="2247663"/>
            <a:ext cx="3691581" cy="2186393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 algn="ctr">
              <a:lnSpc>
                <a:spcPct val="110000"/>
              </a:lnSpc>
            </a:pPr>
            <a:r>
              <a:rPr lang="en-US" sz="2200" dirty="0">
                <a:solidFill>
                  <a:schemeClr val="bg1"/>
                </a:solidFill>
              </a:rPr>
              <a:t>Evaluation of Deep Neural Networks for </a:t>
            </a:r>
            <a:r>
              <a:rPr lang="en-US" sz="2200" dirty="0" err="1">
                <a:solidFill>
                  <a:schemeClr val="bg1"/>
                </a:solidFill>
              </a:rPr>
              <a:t>Haematology</a:t>
            </a:r>
            <a:r>
              <a:rPr lang="en-US" sz="2200" dirty="0">
                <a:solidFill>
                  <a:schemeClr val="bg1"/>
                </a:solidFill>
              </a:rPr>
              <a:t> Image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3354638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47FC6A8B-34F9-40FB-AA2D-E34168F528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36EB3A-9FE5-2D63-4EEB-DC1EAE7729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8340" y="1105232"/>
            <a:ext cx="3013545" cy="4277802"/>
          </a:xfrm>
        </p:spPr>
        <p:txBody>
          <a:bodyPr anchor="ctr">
            <a:normAutofit/>
          </a:bodyPr>
          <a:lstStyle/>
          <a:p>
            <a:r>
              <a:rPr lang="en-US" sz="3600" dirty="0"/>
              <a:t>Plan for today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D4D684F8-91BF-481C-A965-722756A383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4308533" y="0"/>
            <a:ext cx="7883467" cy="6858000"/>
            <a:chOff x="0" y="0"/>
            <a:chExt cx="7883467" cy="6858000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5DF7B3C-29EF-4ADC-BFDC-C3A038AC43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7475746" cy="6858000"/>
            </a:xfrm>
            <a:custGeom>
              <a:avLst/>
              <a:gdLst>
                <a:gd name="connsiteX0" fmla="*/ 0 w 7475746"/>
                <a:gd name="connsiteY0" fmla="*/ 0 h 6858000"/>
                <a:gd name="connsiteX1" fmla="*/ 5859459 w 7475746"/>
                <a:gd name="connsiteY1" fmla="*/ 0 h 6858000"/>
                <a:gd name="connsiteX2" fmla="*/ 5874848 w 7475746"/>
                <a:gd name="connsiteY2" fmla="*/ 10445 h 6858000"/>
                <a:gd name="connsiteX3" fmla="*/ 7475746 w 7475746"/>
                <a:gd name="connsiteY3" fmla="*/ 3621913 h 6858000"/>
                <a:gd name="connsiteX4" fmla="*/ 5601397 w 7475746"/>
                <a:gd name="connsiteY4" fmla="*/ 6378742 h 6858000"/>
                <a:gd name="connsiteX5" fmla="*/ 5084748 w 7475746"/>
                <a:gd name="connsiteY5" fmla="*/ 6785068 h 6858000"/>
                <a:gd name="connsiteX6" fmla="*/ 4979585 w 7475746"/>
                <a:gd name="connsiteY6" fmla="*/ 6858000 h 6858000"/>
                <a:gd name="connsiteX7" fmla="*/ 0 w 7475746"/>
                <a:gd name="connsiteY7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475746" h="6858000">
                  <a:moveTo>
                    <a:pt x="0" y="0"/>
                  </a:moveTo>
                  <a:lnTo>
                    <a:pt x="5859459" y="0"/>
                  </a:lnTo>
                  <a:lnTo>
                    <a:pt x="5874848" y="10445"/>
                  </a:lnTo>
                  <a:cubicBezTo>
                    <a:pt x="6902010" y="751075"/>
                    <a:pt x="7475746" y="2091411"/>
                    <a:pt x="7475746" y="3621913"/>
                  </a:cubicBezTo>
                  <a:cubicBezTo>
                    <a:pt x="7475746" y="4971185"/>
                    <a:pt x="6547021" y="5605738"/>
                    <a:pt x="5601397" y="6378742"/>
                  </a:cubicBezTo>
                  <a:cubicBezTo>
                    <a:pt x="5429193" y="6519512"/>
                    <a:pt x="5258566" y="6657407"/>
                    <a:pt x="5084748" y="6785068"/>
                  </a:cubicBezTo>
                  <a:lnTo>
                    <a:pt x="4979585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0289037-6999-491E-AA63-CC1C3CBBF8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353744" y="0"/>
              <a:ext cx="2529723" cy="6858000"/>
            </a:xfrm>
            <a:custGeom>
              <a:avLst/>
              <a:gdLst>
                <a:gd name="connsiteX0" fmla="*/ 1258269 w 2529723"/>
                <a:gd name="connsiteY0" fmla="*/ 0 h 6858000"/>
                <a:gd name="connsiteX1" fmla="*/ 1275627 w 2529723"/>
                <a:gd name="connsiteY1" fmla="*/ 0 h 6858000"/>
                <a:gd name="connsiteX2" fmla="*/ 1302560 w 2529723"/>
                <a:gd name="connsiteY2" fmla="*/ 24338 h 6858000"/>
                <a:gd name="connsiteX3" fmla="*/ 2522825 w 2529723"/>
                <a:gd name="connsiteY3" fmla="*/ 3678515 h 6858000"/>
                <a:gd name="connsiteX4" fmla="*/ 557500 w 2529723"/>
                <a:gd name="connsiteY4" fmla="*/ 6451411 h 6858000"/>
                <a:gd name="connsiteX5" fmla="*/ 32482 w 2529723"/>
                <a:gd name="connsiteY5" fmla="*/ 6849373 h 6858000"/>
                <a:gd name="connsiteX6" fmla="*/ 19531 w 2529723"/>
                <a:gd name="connsiteY6" fmla="*/ 6858000 h 6858000"/>
                <a:gd name="connsiteX7" fmla="*/ 0 w 2529723"/>
                <a:gd name="connsiteY7" fmla="*/ 6858000 h 6858000"/>
                <a:gd name="connsiteX8" fmla="*/ 14202 w 2529723"/>
                <a:gd name="connsiteY8" fmla="*/ 6848540 h 6858000"/>
                <a:gd name="connsiteX9" fmla="*/ 539221 w 2529723"/>
                <a:gd name="connsiteY9" fmla="*/ 6450578 h 6858000"/>
                <a:gd name="connsiteX10" fmla="*/ 2504546 w 2529723"/>
                <a:gd name="connsiteY10" fmla="*/ 3677682 h 6858000"/>
                <a:gd name="connsiteX11" fmla="*/ 1284280 w 2529723"/>
                <a:gd name="connsiteY11" fmla="*/ 235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9723" h="6858000">
                  <a:moveTo>
                    <a:pt x="1258269" y="0"/>
                  </a:moveTo>
                  <a:lnTo>
                    <a:pt x="1275627" y="0"/>
                  </a:lnTo>
                  <a:lnTo>
                    <a:pt x="1302560" y="24338"/>
                  </a:lnTo>
                  <a:cubicBezTo>
                    <a:pt x="2156831" y="855667"/>
                    <a:pt x="2590622" y="2191755"/>
                    <a:pt x="2522825" y="3678515"/>
                  </a:cubicBezTo>
                  <a:cubicBezTo>
                    <a:pt x="2459072" y="5076606"/>
                    <a:pt x="1519830" y="5692656"/>
                    <a:pt x="557500" y="6451411"/>
                  </a:cubicBezTo>
                  <a:cubicBezTo>
                    <a:pt x="382255" y="6589587"/>
                    <a:pt x="208689" y="6724853"/>
                    <a:pt x="32482" y="6849373"/>
                  </a:cubicBezTo>
                  <a:lnTo>
                    <a:pt x="19531" y="6858000"/>
                  </a:lnTo>
                  <a:lnTo>
                    <a:pt x="0" y="6858000"/>
                  </a:lnTo>
                  <a:lnTo>
                    <a:pt x="14202" y="6848540"/>
                  </a:lnTo>
                  <a:cubicBezTo>
                    <a:pt x="190409" y="6724020"/>
                    <a:pt x="363976" y="6588754"/>
                    <a:pt x="539221" y="6450578"/>
                  </a:cubicBezTo>
                  <a:cubicBezTo>
                    <a:pt x="1501550" y="5691822"/>
                    <a:pt x="2440792" y="5075773"/>
                    <a:pt x="2504546" y="3677682"/>
                  </a:cubicBezTo>
                  <a:cubicBezTo>
                    <a:pt x="2572343" y="2190921"/>
                    <a:pt x="2138551" y="854834"/>
                    <a:pt x="1284280" y="2350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497CF6DF-9FF9-4D10-B338-0BEFC0AA31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33737" y="0"/>
              <a:ext cx="2536434" cy="6858000"/>
            </a:xfrm>
            <a:custGeom>
              <a:avLst/>
              <a:gdLst>
                <a:gd name="connsiteX0" fmla="*/ 879731 w 2536434"/>
                <a:gd name="connsiteY0" fmla="*/ 0 h 6858000"/>
                <a:gd name="connsiteX1" fmla="*/ 913411 w 2536434"/>
                <a:gd name="connsiteY1" fmla="*/ 0 h 6858000"/>
                <a:gd name="connsiteX2" fmla="*/ 935535 w 2536434"/>
                <a:gd name="connsiteY2" fmla="*/ 14997 h 6858000"/>
                <a:gd name="connsiteX3" fmla="*/ 2536434 w 2536434"/>
                <a:gd name="connsiteY3" fmla="*/ 3621656 h 6858000"/>
                <a:gd name="connsiteX4" fmla="*/ 662084 w 2536434"/>
                <a:gd name="connsiteY4" fmla="*/ 6374814 h 6858000"/>
                <a:gd name="connsiteX5" fmla="*/ 145436 w 2536434"/>
                <a:gd name="connsiteY5" fmla="*/ 6780599 h 6858000"/>
                <a:gd name="connsiteX6" fmla="*/ 33680 w 2536434"/>
                <a:gd name="connsiteY6" fmla="*/ 6858000 h 6858000"/>
                <a:gd name="connsiteX7" fmla="*/ 0 w 2536434"/>
                <a:gd name="connsiteY7" fmla="*/ 6858000 h 6858000"/>
                <a:gd name="connsiteX8" fmla="*/ 111756 w 2536434"/>
                <a:gd name="connsiteY8" fmla="*/ 6780599 h 6858000"/>
                <a:gd name="connsiteX9" fmla="*/ 628404 w 2536434"/>
                <a:gd name="connsiteY9" fmla="*/ 6374814 h 6858000"/>
                <a:gd name="connsiteX10" fmla="*/ 2502754 w 2536434"/>
                <a:gd name="connsiteY10" fmla="*/ 3621656 h 6858000"/>
                <a:gd name="connsiteX11" fmla="*/ 901855 w 2536434"/>
                <a:gd name="connsiteY1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36434" h="6858000">
                  <a:moveTo>
                    <a:pt x="879731" y="0"/>
                  </a:moveTo>
                  <a:lnTo>
                    <a:pt x="913411" y="0"/>
                  </a:lnTo>
                  <a:lnTo>
                    <a:pt x="935535" y="14997"/>
                  </a:lnTo>
                  <a:cubicBezTo>
                    <a:pt x="1962698" y="754641"/>
                    <a:pt x="2536434" y="2093192"/>
                    <a:pt x="2536434" y="3621656"/>
                  </a:cubicBezTo>
                  <a:cubicBezTo>
                    <a:pt x="2536434" y="4969131"/>
                    <a:pt x="1607709" y="5602839"/>
                    <a:pt x="662084" y="6374814"/>
                  </a:cubicBezTo>
                  <a:cubicBezTo>
                    <a:pt x="489881" y="6515397"/>
                    <a:pt x="319254" y="6653108"/>
                    <a:pt x="145436" y="6780599"/>
                  </a:cubicBezTo>
                  <a:lnTo>
                    <a:pt x="33680" y="6858000"/>
                  </a:lnTo>
                  <a:lnTo>
                    <a:pt x="0" y="6858000"/>
                  </a:lnTo>
                  <a:lnTo>
                    <a:pt x="111756" y="6780599"/>
                  </a:lnTo>
                  <a:cubicBezTo>
                    <a:pt x="285574" y="6653108"/>
                    <a:pt x="456201" y="6515397"/>
                    <a:pt x="628404" y="6374814"/>
                  </a:cubicBezTo>
                  <a:cubicBezTo>
                    <a:pt x="1574029" y="5602839"/>
                    <a:pt x="2502754" y="4969131"/>
                    <a:pt x="2502754" y="3621656"/>
                  </a:cubicBezTo>
                  <a:cubicBezTo>
                    <a:pt x="2502754" y="2093192"/>
                    <a:pt x="1929018" y="754641"/>
                    <a:pt x="901855" y="149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F38E2D-96CA-7983-214F-7986436D32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5000" y="1105231"/>
            <a:ext cx="5557298" cy="4511797"/>
          </a:xfrm>
        </p:spPr>
        <p:txBody>
          <a:bodyPr anchor="ctr">
            <a:noAutofit/>
          </a:bodyPr>
          <a:lstStyle/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Concepts </a:t>
            </a:r>
          </a:p>
          <a:p>
            <a:pPr marL="2205990" lvl="5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Recall: Neural networks </a:t>
            </a:r>
          </a:p>
          <a:p>
            <a:pPr marL="2205990" lvl="5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Data augmentation </a:t>
            </a:r>
          </a:p>
          <a:p>
            <a:pPr marL="2205990" lvl="5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Binary classification </a:t>
            </a:r>
          </a:p>
          <a:p>
            <a:pPr marL="285750" lvl="4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800" i="0" dirty="0"/>
              <a:t>Implementation</a:t>
            </a:r>
            <a:r>
              <a:rPr lang="en-US" sz="1800" dirty="0"/>
              <a:t> </a:t>
            </a:r>
          </a:p>
          <a:p>
            <a:pPr marL="2205990" lvl="5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Malarial cell classification using CNN </a:t>
            </a:r>
          </a:p>
          <a:p>
            <a:pPr marL="2205990" lvl="5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Data augmentation using </a:t>
            </a:r>
            <a:r>
              <a:rPr lang="en-US" sz="1800" dirty="0" err="1"/>
              <a:t>keras</a:t>
            </a:r>
            <a:endParaRPr lang="en-US" sz="1800" dirty="0"/>
          </a:p>
          <a:p>
            <a:pPr marL="2205990" lvl="5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Malarial cell classification using CNN and data augmentation</a:t>
            </a:r>
          </a:p>
          <a:p>
            <a:pPr marL="285750" lvl="4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800" i="0" dirty="0"/>
              <a:t>Literature overview </a:t>
            </a:r>
          </a:p>
          <a:p>
            <a:pPr marL="285750" lvl="4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800" i="0" dirty="0"/>
              <a:t>Problems encountered </a:t>
            </a:r>
          </a:p>
          <a:p>
            <a:pPr marL="285750" lvl="4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800" i="0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30653429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9B0F7D69-D93C-4C38-A23D-76E000D69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8CD419D4-EA9D-42D9-BF62-B07F0B7B6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1C6FEC9B-9608-4181-A9E5-A1B80E720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AB1564ED-F26F-451D-97D6-A6EC3E83F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0CA184B6-3482-4F43-87F0-BC765DCFD8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1" name="Freeform: Shape 80">
            <a:extLst>
              <a:ext uri="{FF2B5EF4-FFF2-40B4-BE49-F238E27FC236}">
                <a16:creationId xmlns:a16="http://schemas.microsoft.com/office/drawing/2014/main" id="{6C869923-8380-4244-9548-802C330638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83" name="Freeform: Shape 82">
            <a:extLst>
              <a:ext uri="{FF2B5EF4-FFF2-40B4-BE49-F238E27FC236}">
                <a16:creationId xmlns:a16="http://schemas.microsoft.com/office/drawing/2014/main" id="{C06255F2-BC67-4DDE-B34E-AC4BA2183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85" name="Freeform: Shape 84">
            <a:extLst>
              <a:ext uri="{FF2B5EF4-FFF2-40B4-BE49-F238E27FC236}">
                <a16:creationId xmlns:a16="http://schemas.microsoft.com/office/drawing/2014/main" id="{55169443-FCCD-4C0A-8C69-18CD3FA09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87" name="Rectangle 86">
            <a:extLst>
              <a:ext uri="{FF2B5EF4-FFF2-40B4-BE49-F238E27FC236}">
                <a16:creationId xmlns:a16="http://schemas.microsoft.com/office/drawing/2014/main" id="{AC8EEB0F-BA72-49AC-956F-331B60FDE7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89" name="Freeform: Shape 88">
            <a:extLst>
              <a:ext uri="{FF2B5EF4-FFF2-40B4-BE49-F238E27FC236}">
                <a16:creationId xmlns:a16="http://schemas.microsoft.com/office/drawing/2014/main" id="{1BE70332-ECAF-47BB-8C7B-BD049452F6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546" y="1057523"/>
            <a:ext cx="5009716" cy="4746929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1" name="Freeform: Shape 90">
            <a:extLst>
              <a:ext uri="{FF2B5EF4-FFF2-40B4-BE49-F238E27FC236}">
                <a16:creationId xmlns:a16="http://schemas.microsoft.com/office/drawing/2014/main" id="{716D9361-A35A-4DC8-AAB9-04FD2D6FEE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7179" y="834887"/>
            <a:ext cx="5308821" cy="5110259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3" name="Freeform: Shape 92">
            <a:extLst>
              <a:ext uri="{FF2B5EF4-FFF2-40B4-BE49-F238E27FC236}">
                <a16:creationId xmlns:a16="http://schemas.microsoft.com/office/drawing/2014/main" id="{87FC31AD-FBB3-4219-A758-D6F7594A0A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3427" y="1200647"/>
            <a:ext cx="4675366" cy="4471706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DED8DD-51AA-9367-275C-9220E445ED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7675" y="1685677"/>
            <a:ext cx="4215520" cy="2362673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 algn="ctr">
              <a:lnSpc>
                <a:spcPct val="110000"/>
              </a:lnSpc>
            </a:pPr>
            <a:r>
              <a:rPr lang="en-US" sz="3700"/>
              <a:t>Recall : Neural Networks and Deep learning  </a:t>
            </a:r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5EE04611-15FE-BDB3-7593-5BD900823A6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337" t="46896" b="5214"/>
          <a:stretch/>
        </p:blipFill>
        <p:spPr bwMode="auto">
          <a:xfrm>
            <a:off x="6905313" y="859554"/>
            <a:ext cx="4083120" cy="2441448"/>
          </a:xfrm>
          <a:prstGeom prst="rect">
            <a:avLst/>
          </a:prstGeom>
          <a:noFill/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93C8D82-F57D-CB82-C826-40B751B323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740450" y="3848274"/>
            <a:ext cx="4343400" cy="199036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26021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reeform: Shape 8">
            <a:extLst>
              <a:ext uri="{FF2B5EF4-FFF2-40B4-BE49-F238E27FC236}">
                <a16:creationId xmlns:a16="http://schemas.microsoft.com/office/drawing/2014/main" id="{9B0F7D69-D93C-4C38-A23D-76E000D69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4" name="Freeform: Shape 10">
            <a:extLst>
              <a:ext uri="{FF2B5EF4-FFF2-40B4-BE49-F238E27FC236}">
                <a16:creationId xmlns:a16="http://schemas.microsoft.com/office/drawing/2014/main" id="{8CD419D4-EA9D-42D9-BF62-B07F0B7B6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5" name="Freeform: Shape 12">
            <a:extLst>
              <a:ext uri="{FF2B5EF4-FFF2-40B4-BE49-F238E27FC236}">
                <a16:creationId xmlns:a16="http://schemas.microsoft.com/office/drawing/2014/main" id="{1C6FEC9B-9608-4181-A9E5-A1B80E720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6" name="Freeform: Shape 14">
            <a:extLst>
              <a:ext uri="{FF2B5EF4-FFF2-40B4-BE49-F238E27FC236}">
                <a16:creationId xmlns:a16="http://schemas.microsoft.com/office/drawing/2014/main" id="{AB1564ED-F26F-451D-97D6-A6EC3E83F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7" name="Freeform: Shape 16">
            <a:extLst>
              <a:ext uri="{FF2B5EF4-FFF2-40B4-BE49-F238E27FC236}">
                <a16:creationId xmlns:a16="http://schemas.microsoft.com/office/drawing/2014/main" id="{0CA184B6-3482-4F43-87F0-BC765DCFD8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8" name="Freeform: Shape 18">
            <a:extLst>
              <a:ext uri="{FF2B5EF4-FFF2-40B4-BE49-F238E27FC236}">
                <a16:creationId xmlns:a16="http://schemas.microsoft.com/office/drawing/2014/main" id="{6C869923-8380-4244-9548-802C330638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9" name="Freeform: Shape 20">
            <a:extLst>
              <a:ext uri="{FF2B5EF4-FFF2-40B4-BE49-F238E27FC236}">
                <a16:creationId xmlns:a16="http://schemas.microsoft.com/office/drawing/2014/main" id="{C06255F2-BC67-4DDE-B34E-AC4BA2183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0" name="Freeform: Shape 22">
            <a:extLst>
              <a:ext uri="{FF2B5EF4-FFF2-40B4-BE49-F238E27FC236}">
                <a16:creationId xmlns:a16="http://schemas.microsoft.com/office/drawing/2014/main" id="{55169443-FCCD-4C0A-8C69-18CD3FA09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41" name="Rectangle 24">
            <a:extLst>
              <a:ext uri="{FF2B5EF4-FFF2-40B4-BE49-F238E27FC236}">
                <a16:creationId xmlns:a16="http://schemas.microsoft.com/office/drawing/2014/main" id="{E217F32C-75AA-4B97-ADFB-5E2C3C7EC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2" name="Picture 4" descr="3D render of cells">
            <a:extLst>
              <a:ext uri="{FF2B5EF4-FFF2-40B4-BE49-F238E27FC236}">
                <a16:creationId xmlns:a16="http://schemas.microsoft.com/office/drawing/2014/main" id="{2960A7F8-D809-CC1E-EA16-265777F9E4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3" name="Rectangle 26">
            <a:extLst>
              <a:ext uri="{FF2B5EF4-FFF2-40B4-BE49-F238E27FC236}">
                <a16:creationId xmlns:a16="http://schemas.microsoft.com/office/drawing/2014/main" id="{4D76AAEA-AF3A-4616-9F99-E9AA131A51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0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510BB4-2B78-8B17-225D-7216A1B7AD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7142" y="3091544"/>
            <a:ext cx="6739659" cy="3521132"/>
          </a:xfrm>
        </p:spPr>
        <p:txBody>
          <a:bodyPr vert="horz" lIns="109728" tIns="109728" rIns="109728" bIns="91440" rtlCol="0" anchor="b">
            <a:normAutofit fontScale="90000"/>
          </a:bodyPr>
          <a:lstStyle/>
          <a:p>
            <a:pPr>
              <a:lnSpc>
                <a:spcPct val="120000"/>
              </a:lnSpc>
            </a:pPr>
            <a:r>
              <a:rPr lang="en-US" sz="5400" u="sng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Implementation : </a:t>
            </a:r>
            <a:br>
              <a:rPr lang="en-US" sz="5400" u="sng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</a:br>
            <a:r>
              <a:rPr lang="en-US" sz="5400" u="sng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Malarial cell detection using CNN </a:t>
            </a:r>
            <a:endParaRPr lang="en-US" sz="5400" u="sng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2033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561986-330E-44BB-C587-CB156389C6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518" y="442913"/>
            <a:ext cx="5103482" cy="1037544"/>
          </a:xfrm>
        </p:spPr>
        <p:txBody>
          <a:bodyPr anchor="b">
            <a:normAutofit/>
          </a:bodyPr>
          <a:lstStyle/>
          <a:p>
            <a:r>
              <a:rPr lang="en-US" dirty="0"/>
              <a:t>Data augmentation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29F4CF-025B-A4A2-A707-5C81B0F6FA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6401" y="2096409"/>
            <a:ext cx="5271804" cy="3651250"/>
          </a:xfrm>
        </p:spPr>
        <p:txBody>
          <a:bodyPr>
            <a:normAutofit/>
          </a:bodyPr>
          <a:lstStyle/>
          <a:p>
            <a:r>
              <a:rPr lang="en-US" sz="1700" dirty="0"/>
              <a:t>Image data augmentation is the process of generating new transformed versions of images from the given image dataset to increase its diversity. </a:t>
            </a:r>
          </a:p>
          <a:p>
            <a:r>
              <a:rPr lang="en-US" sz="1700" dirty="0"/>
              <a:t>These augmented images resemble those already present in the original dataset but contain further information for better generalization of the machine learning algorithm.</a:t>
            </a:r>
          </a:p>
          <a:p>
            <a:endParaRPr lang="en-US" sz="1700" dirty="0"/>
          </a:p>
          <a:p>
            <a:endParaRPr lang="en-US" sz="170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5871FC61-DD4E-47D4-81FD-8A7E7D12B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77485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5C54A75-E44A-4147-B9D0-FF46CFD31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54925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D97AAEF-DB5E-B949-4E63-E87670383A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822" r="46265"/>
          <a:stretch/>
        </p:blipFill>
        <p:spPr>
          <a:xfrm>
            <a:off x="7203882" y="10"/>
            <a:ext cx="4988118" cy="6857990"/>
          </a:xfrm>
          <a:custGeom>
            <a:avLst/>
            <a:gdLst/>
            <a:ahLst/>
            <a:cxnLst/>
            <a:rect l="l" t="t" r="r" b="b"/>
            <a:pathLst>
              <a:path w="4901771" h="6858000">
                <a:moveTo>
                  <a:pt x="1623023" y="0"/>
                </a:moveTo>
                <a:lnTo>
                  <a:pt x="2716256" y="0"/>
                </a:lnTo>
                <a:lnTo>
                  <a:pt x="3496422" y="0"/>
                </a:lnTo>
                <a:lnTo>
                  <a:pt x="4544484" y="0"/>
                </a:lnTo>
                <a:lnTo>
                  <a:pt x="4710787" y="0"/>
                </a:lnTo>
                <a:lnTo>
                  <a:pt x="4901771" y="0"/>
                </a:lnTo>
                <a:lnTo>
                  <a:pt x="4901771" y="6858000"/>
                </a:lnTo>
                <a:lnTo>
                  <a:pt x="4710787" y="6858000"/>
                </a:lnTo>
                <a:lnTo>
                  <a:pt x="4544484" y="6858000"/>
                </a:lnTo>
                <a:lnTo>
                  <a:pt x="3496422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7BA362A7-05ED-F594-D044-BE50B032BF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6401" y="6071997"/>
            <a:ext cx="6521209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Google Sans"/>
              </a:rPr>
              <a:t>tf.keras.preprocessing.image.</a:t>
            </a:r>
            <a:r>
              <a:rPr kumimoji="0" lang="en-US" altLang="en-US" sz="2400" b="0" i="1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Google Sans"/>
              </a:rPr>
              <a:t>ImageDataGenerator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38468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Freeform: Shape 36">
            <a:extLst>
              <a:ext uri="{FF2B5EF4-FFF2-40B4-BE49-F238E27FC236}">
                <a16:creationId xmlns:a16="http://schemas.microsoft.com/office/drawing/2014/main" id="{9B0F7D69-D93C-4C38-A23D-76E000D69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2" name="Freeform: Shape 38">
            <a:extLst>
              <a:ext uri="{FF2B5EF4-FFF2-40B4-BE49-F238E27FC236}">
                <a16:creationId xmlns:a16="http://schemas.microsoft.com/office/drawing/2014/main" id="{8CD419D4-EA9D-42D9-BF62-B07F0B7B6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3" name="Freeform: Shape 40">
            <a:extLst>
              <a:ext uri="{FF2B5EF4-FFF2-40B4-BE49-F238E27FC236}">
                <a16:creationId xmlns:a16="http://schemas.microsoft.com/office/drawing/2014/main" id="{1C6FEC9B-9608-4181-A9E5-A1B80E720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4" name="Freeform: Shape 42">
            <a:extLst>
              <a:ext uri="{FF2B5EF4-FFF2-40B4-BE49-F238E27FC236}">
                <a16:creationId xmlns:a16="http://schemas.microsoft.com/office/drawing/2014/main" id="{AB1564ED-F26F-451D-97D6-A6EC3E83F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5" name="Freeform: Shape 44">
            <a:extLst>
              <a:ext uri="{FF2B5EF4-FFF2-40B4-BE49-F238E27FC236}">
                <a16:creationId xmlns:a16="http://schemas.microsoft.com/office/drawing/2014/main" id="{0CA184B6-3482-4F43-87F0-BC765DCFD8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6" name="Freeform: Shape 46">
            <a:extLst>
              <a:ext uri="{FF2B5EF4-FFF2-40B4-BE49-F238E27FC236}">
                <a16:creationId xmlns:a16="http://schemas.microsoft.com/office/drawing/2014/main" id="{6C869923-8380-4244-9548-802C330638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7" name="Freeform: Shape 48">
            <a:extLst>
              <a:ext uri="{FF2B5EF4-FFF2-40B4-BE49-F238E27FC236}">
                <a16:creationId xmlns:a16="http://schemas.microsoft.com/office/drawing/2014/main" id="{C06255F2-BC67-4DDE-B34E-AC4BA2183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8" name="Freeform: Shape 50">
            <a:extLst>
              <a:ext uri="{FF2B5EF4-FFF2-40B4-BE49-F238E27FC236}">
                <a16:creationId xmlns:a16="http://schemas.microsoft.com/office/drawing/2014/main" id="{55169443-FCCD-4C0A-8C69-18CD3FA09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69" name="Rectangle 52">
            <a:extLst>
              <a:ext uri="{FF2B5EF4-FFF2-40B4-BE49-F238E27FC236}">
                <a16:creationId xmlns:a16="http://schemas.microsoft.com/office/drawing/2014/main" id="{E217F32C-75AA-4B97-ADFB-5E2C3C7EC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0" name="Picture 32" descr="3D abstract blue and gold cube illustration">
            <a:extLst>
              <a:ext uri="{FF2B5EF4-FFF2-40B4-BE49-F238E27FC236}">
                <a16:creationId xmlns:a16="http://schemas.microsoft.com/office/drawing/2014/main" id="{006654E7-DAF9-EEF2-E001-C5DD07BB81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25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71" name="Rectangle 54">
            <a:extLst>
              <a:ext uri="{FF2B5EF4-FFF2-40B4-BE49-F238E27FC236}">
                <a16:creationId xmlns:a16="http://schemas.microsoft.com/office/drawing/2014/main" id="{4D76AAEA-AF3A-4616-9F99-E9AA131A51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0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EEB4FE-FD19-F991-60AF-BE1C69E544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1346268"/>
            <a:ext cx="5618431" cy="3285207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42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Data Augmentation using </a:t>
            </a:r>
            <a:r>
              <a:rPr lang="en-US" sz="4200" dirty="0" err="1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keras</a:t>
            </a:r>
            <a:endParaRPr lang="en-US" sz="4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55589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6">
            <a:extLst>
              <a:ext uri="{FF2B5EF4-FFF2-40B4-BE49-F238E27FC236}">
                <a16:creationId xmlns:a16="http://schemas.microsoft.com/office/drawing/2014/main" id="{9B0F7D69-D93C-4C38-A23D-76E000D69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CD419D4-EA9D-42D9-BF62-B07F0B7B6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C6FEC9B-9608-4181-A9E5-A1B80E720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B1564ED-F26F-451D-97D6-A6EC3E83F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AF50A80E-5DCB-4320-9947-73BF2D6F0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E9C9717-43F9-44EA-9215-3F2D15B1C7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E66004D1-3DCE-405F-9046-6DE912409E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D1319957-918B-4BBC-B357-957813808C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07515E-9D8A-210B-C949-ED547E3F1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0045" y="1346200"/>
            <a:ext cx="5624118" cy="3284538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4200">
                <a:solidFill>
                  <a:schemeClr val="tx1">
                    <a:lumMod val="85000"/>
                    <a:lumOff val="15000"/>
                  </a:schemeClr>
                </a:solidFill>
              </a:rPr>
              <a:t>Binary classification loss function : Binary cross entropy</a:t>
            </a: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A896E309-9008-4FCF-B20E-4D66A88933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3293" y="1074738"/>
            <a:ext cx="4906732" cy="4679812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866FB43D-65CC-47CA-8035-FF8F6B4D18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0567" y="1328292"/>
            <a:ext cx="4402466" cy="4181538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58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667A721-F18D-4002-9D70-BC20D791C0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7555" y="993913"/>
            <a:ext cx="5224848" cy="4884295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951E4360-BE4A-BB7C-189C-540D7912E0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9468" y="2751672"/>
            <a:ext cx="4978464" cy="1368775"/>
          </a:xfrm>
        </p:spPr>
      </p:pic>
    </p:spTree>
    <p:extLst>
      <p:ext uri="{BB962C8B-B14F-4D97-AF65-F5344CB8AC3E}">
        <p14:creationId xmlns:p14="http://schemas.microsoft.com/office/powerpoint/2010/main" val="3635959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8">
            <a:extLst>
              <a:ext uri="{FF2B5EF4-FFF2-40B4-BE49-F238E27FC236}">
                <a16:creationId xmlns:a16="http://schemas.microsoft.com/office/drawing/2014/main" id="{9B0F7D69-D93C-4C38-A23D-76E000D69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6" name="Freeform: Shape 10">
            <a:extLst>
              <a:ext uri="{FF2B5EF4-FFF2-40B4-BE49-F238E27FC236}">
                <a16:creationId xmlns:a16="http://schemas.microsoft.com/office/drawing/2014/main" id="{8CD419D4-EA9D-42D9-BF62-B07F0B7B6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7" name="Freeform: Shape 12">
            <a:extLst>
              <a:ext uri="{FF2B5EF4-FFF2-40B4-BE49-F238E27FC236}">
                <a16:creationId xmlns:a16="http://schemas.microsoft.com/office/drawing/2014/main" id="{1C6FEC9B-9608-4181-A9E5-A1B80E720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8" name="Freeform: Shape 14">
            <a:extLst>
              <a:ext uri="{FF2B5EF4-FFF2-40B4-BE49-F238E27FC236}">
                <a16:creationId xmlns:a16="http://schemas.microsoft.com/office/drawing/2014/main" id="{AB1564ED-F26F-451D-97D6-A6EC3E83F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9" name="Freeform: Shape 16">
            <a:extLst>
              <a:ext uri="{FF2B5EF4-FFF2-40B4-BE49-F238E27FC236}">
                <a16:creationId xmlns:a16="http://schemas.microsoft.com/office/drawing/2014/main" id="{0CA184B6-3482-4F43-87F0-BC765DCFD8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0" name="Freeform: Shape 18">
            <a:extLst>
              <a:ext uri="{FF2B5EF4-FFF2-40B4-BE49-F238E27FC236}">
                <a16:creationId xmlns:a16="http://schemas.microsoft.com/office/drawing/2014/main" id="{6C869923-8380-4244-9548-802C330638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1" name="Freeform: Shape 20">
            <a:extLst>
              <a:ext uri="{FF2B5EF4-FFF2-40B4-BE49-F238E27FC236}">
                <a16:creationId xmlns:a16="http://schemas.microsoft.com/office/drawing/2014/main" id="{C06255F2-BC67-4DDE-B34E-AC4BA2183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2" name="Freeform: Shape 22">
            <a:extLst>
              <a:ext uri="{FF2B5EF4-FFF2-40B4-BE49-F238E27FC236}">
                <a16:creationId xmlns:a16="http://schemas.microsoft.com/office/drawing/2014/main" id="{55169443-FCCD-4C0A-8C69-18CD3FA09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43" name="Rectangle 24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4" name="Freeform: Shape 26">
            <a:extLst>
              <a:ext uri="{FF2B5EF4-FFF2-40B4-BE49-F238E27FC236}">
                <a16:creationId xmlns:a16="http://schemas.microsoft.com/office/drawing/2014/main" id="{391F8D69-709A-4575-A393-B4C26481AF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66083" y="0"/>
            <a:ext cx="9841377" cy="6858000"/>
          </a:xfrm>
          <a:custGeom>
            <a:avLst/>
            <a:gdLst>
              <a:gd name="connsiteX0" fmla="*/ 8218354 w 9841377"/>
              <a:gd name="connsiteY0" fmla="*/ 0 h 6858000"/>
              <a:gd name="connsiteX1" fmla="*/ 5551962 w 9841377"/>
              <a:gd name="connsiteY1" fmla="*/ 0 h 6858000"/>
              <a:gd name="connsiteX2" fmla="*/ 5482342 w 9841377"/>
              <a:gd name="connsiteY2" fmla="*/ 0 h 6858000"/>
              <a:gd name="connsiteX3" fmla="*/ 4359035 w 9841377"/>
              <a:gd name="connsiteY3" fmla="*/ 0 h 6858000"/>
              <a:gd name="connsiteX4" fmla="*/ 4289415 w 9841377"/>
              <a:gd name="connsiteY4" fmla="*/ 0 h 6858000"/>
              <a:gd name="connsiteX5" fmla="*/ 1623023 w 9841377"/>
              <a:gd name="connsiteY5" fmla="*/ 0 h 6858000"/>
              <a:gd name="connsiteX6" fmla="*/ 1600899 w 9841377"/>
              <a:gd name="connsiteY6" fmla="*/ 14997 h 6858000"/>
              <a:gd name="connsiteX7" fmla="*/ 0 w 9841377"/>
              <a:gd name="connsiteY7" fmla="*/ 3621656 h 6858000"/>
              <a:gd name="connsiteX8" fmla="*/ 1874350 w 9841377"/>
              <a:gd name="connsiteY8" fmla="*/ 6374814 h 6858000"/>
              <a:gd name="connsiteX9" fmla="*/ 2390998 w 9841377"/>
              <a:gd name="connsiteY9" fmla="*/ 6780599 h 6858000"/>
              <a:gd name="connsiteX10" fmla="*/ 2502754 w 9841377"/>
              <a:gd name="connsiteY10" fmla="*/ 6858000 h 6858000"/>
              <a:gd name="connsiteX11" fmla="*/ 4289415 w 9841377"/>
              <a:gd name="connsiteY11" fmla="*/ 6858000 h 6858000"/>
              <a:gd name="connsiteX12" fmla="*/ 4359035 w 9841377"/>
              <a:gd name="connsiteY12" fmla="*/ 6858000 h 6858000"/>
              <a:gd name="connsiteX13" fmla="*/ 5482342 w 9841377"/>
              <a:gd name="connsiteY13" fmla="*/ 6858000 h 6858000"/>
              <a:gd name="connsiteX14" fmla="*/ 5551962 w 9841377"/>
              <a:gd name="connsiteY14" fmla="*/ 6858000 h 6858000"/>
              <a:gd name="connsiteX15" fmla="*/ 7338623 w 9841377"/>
              <a:gd name="connsiteY15" fmla="*/ 6858000 h 6858000"/>
              <a:gd name="connsiteX16" fmla="*/ 7450379 w 9841377"/>
              <a:gd name="connsiteY16" fmla="*/ 6780599 h 6858000"/>
              <a:gd name="connsiteX17" fmla="*/ 7967027 w 9841377"/>
              <a:gd name="connsiteY17" fmla="*/ 6374814 h 6858000"/>
              <a:gd name="connsiteX18" fmla="*/ 9841377 w 9841377"/>
              <a:gd name="connsiteY18" fmla="*/ 3621656 h 6858000"/>
              <a:gd name="connsiteX19" fmla="*/ 8240478 w 9841377"/>
              <a:gd name="connsiteY19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9841377" h="6858000">
                <a:moveTo>
                  <a:pt x="8218354" y="0"/>
                </a:moveTo>
                <a:lnTo>
                  <a:pt x="5551962" y="0"/>
                </a:lnTo>
                <a:lnTo>
                  <a:pt x="5482342" y="0"/>
                </a:lnTo>
                <a:lnTo>
                  <a:pt x="4359035" y="0"/>
                </a:lnTo>
                <a:lnTo>
                  <a:pt x="4289415" y="0"/>
                </a:lnTo>
                <a:lnTo>
                  <a:pt x="1623023" y="0"/>
                </a:lnTo>
                <a:lnTo>
                  <a:pt x="1600899" y="14997"/>
                </a:lnTo>
                <a:cubicBezTo>
                  <a:pt x="573736" y="754641"/>
                  <a:pt x="0" y="2093192"/>
                  <a:pt x="0" y="3621656"/>
                </a:cubicBezTo>
                <a:cubicBezTo>
                  <a:pt x="0" y="4969131"/>
                  <a:pt x="928725" y="5602839"/>
                  <a:pt x="1874350" y="6374814"/>
                </a:cubicBezTo>
                <a:cubicBezTo>
                  <a:pt x="2046553" y="6515397"/>
                  <a:pt x="2217180" y="6653108"/>
                  <a:pt x="2390998" y="6780599"/>
                </a:cubicBezTo>
                <a:lnTo>
                  <a:pt x="2502754" y="6858000"/>
                </a:lnTo>
                <a:lnTo>
                  <a:pt x="4289415" y="6858000"/>
                </a:lnTo>
                <a:lnTo>
                  <a:pt x="4359035" y="6858000"/>
                </a:lnTo>
                <a:lnTo>
                  <a:pt x="5482342" y="6858000"/>
                </a:lnTo>
                <a:lnTo>
                  <a:pt x="5551962" y="6858000"/>
                </a:lnTo>
                <a:lnTo>
                  <a:pt x="7338623" y="6858000"/>
                </a:lnTo>
                <a:lnTo>
                  <a:pt x="7450379" y="6780599"/>
                </a:lnTo>
                <a:cubicBezTo>
                  <a:pt x="7624197" y="6653108"/>
                  <a:pt x="7794824" y="6515397"/>
                  <a:pt x="7967027" y="6374814"/>
                </a:cubicBezTo>
                <a:cubicBezTo>
                  <a:pt x="8912652" y="5602839"/>
                  <a:pt x="9841377" y="4969131"/>
                  <a:pt x="9841377" y="3621656"/>
                </a:cubicBezTo>
                <a:cubicBezTo>
                  <a:pt x="9841377" y="2093192"/>
                  <a:pt x="9267641" y="754641"/>
                  <a:pt x="8240478" y="14997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5" name="Freeform: Shape 28">
            <a:extLst>
              <a:ext uri="{FF2B5EF4-FFF2-40B4-BE49-F238E27FC236}">
                <a16:creationId xmlns:a16="http://schemas.microsoft.com/office/drawing/2014/main" id="{C87A50C4-1191-461A-9E09-C8057F2AF0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3035" y="0"/>
            <a:ext cx="2265453" cy="6858000"/>
          </a:xfrm>
          <a:custGeom>
            <a:avLst/>
            <a:gdLst>
              <a:gd name="connsiteX0" fmla="*/ 1117108 w 2265453"/>
              <a:gd name="connsiteY0" fmla="*/ 0 h 6858000"/>
              <a:gd name="connsiteX1" fmla="*/ 1099628 w 2265453"/>
              <a:gd name="connsiteY1" fmla="*/ 0 h 6858000"/>
              <a:gd name="connsiteX2" fmla="*/ 1175238 w 2265453"/>
              <a:gd name="connsiteY2" fmla="*/ 82371 h 6858000"/>
              <a:gd name="connsiteX3" fmla="*/ 2240276 w 2265453"/>
              <a:gd name="connsiteY3" fmla="*/ 3734791 h 6858000"/>
              <a:gd name="connsiteX4" fmla="*/ 274951 w 2265453"/>
              <a:gd name="connsiteY4" fmla="*/ 6634678 h 6858000"/>
              <a:gd name="connsiteX5" fmla="*/ 12802 w 2265453"/>
              <a:gd name="connsiteY5" fmla="*/ 6848127 h 6858000"/>
              <a:gd name="connsiteX6" fmla="*/ 0 w 2265453"/>
              <a:gd name="connsiteY6" fmla="*/ 6858000 h 6858000"/>
              <a:gd name="connsiteX7" fmla="*/ 19410 w 2265453"/>
              <a:gd name="connsiteY7" fmla="*/ 6858000 h 6858000"/>
              <a:gd name="connsiteX8" fmla="*/ 31082 w 2265453"/>
              <a:gd name="connsiteY8" fmla="*/ 6848998 h 6858000"/>
              <a:gd name="connsiteX9" fmla="*/ 293230 w 2265453"/>
              <a:gd name="connsiteY9" fmla="*/ 6635549 h 6858000"/>
              <a:gd name="connsiteX10" fmla="*/ 2258555 w 2265453"/>
              <a:gd name="connsiteY10" fmla="*/ 3735662 h 6858000"/>
              <a:gd name="connsiteX11" fmla="*/ 1193518 w 2265453"/>
              <a:gd name="connsiteY11" fmla="*/ 832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65453" h="6858000">
                <a:moveTo>
                  <a:pt x="1117108" y="0"/>
                </a:moveTo>
                <a:lnTo>
                  <a:pt x="1099628" y="0"/>
                </a:lnTo>
                <a:lnTo>
                  <a:pt x="1175238" y="82371"/>
                </a:lnTo>
                <a:cubicBezTo>
                  <a:pt x="1926546" y="957940"/>
                  <a:pt x="2303836" y="2277119"/>
                  <a:pt x="2240276" y="3734791"/>
                </a:cubicBezTo>
                <a:cubicBezTo>
                  <a:pt x="2176522" y="5196911"/>
                  <a:pt x="1237280" y="5841173"/>
                  <a:pt x="274951" y="6634678"/>
                </a:cubicBezTo>
                <a:cubicBezTo>
                  <a:pt x="187328" y="6706930"/>
                  <a:pt x="100126" y="6778421"/>
                  <a:pt x="12802" y="6848127"/>
                </a:cubicBezTo>
                <a:lnTo>
                  <a:pt x="0" y="6858000"/>
                </a:lnTo>
                <a:lnTo>
                  <a:pt x="19410" y="6858000"/>
                </a:lnTo>
                <a:lnTo>
                  <a:pt x="31082" y="6848998"/>
                </a:lnTo>
                <a:cubicBezTo>
                  <a:pt x="118405" y="6779292"/>
                  <a:pt x="205608" y="6707801"/>
                  <a:pt x="293230" y="6635549"/>
                </a:cubicBezTo>
                <a:cubicBezTo>
                  <a:pt x="1255560" y="5842045"/>
                  <a:pt x="2194802" y="5197782"/>
                  <a:pt x="2258555" y="3735662"/>
                </a:cubicBezTo>
                <a:cubicBezTo>
                  <a:pt x="2322115" y="2277991"/>
                  <a:pt x="1944825" y="958811"/>
                  <a:pt x="1193518" y="8324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6" name="Freeform: Shape 30">
            <a:extLst>
              <a:ext uri="{FF2B5EF4-FFF2-40B4-BE49-F238E27FC236}">
                <a16:creationId xmlns:a16="http://schemas.microsoft.com/office/drawing/2014/main" id="{BC87DA9F-8DB2-4D48-8716-A928FBB8A5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033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195EA065-AC5D-431D-927E-87FF058848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96194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46934B3C-D73F-4CD0-95B1-0244D662D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23292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CF8BD8-0559-C642-DF91-DAA8472EE3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3607" y="3912041"/>
            <a:ext cx="8394306" cy="1396053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 algn="ctr">
              <a:lnSpc>
                <a:spcPct val="110000"/>
              </a:lnSpc>
            </a:pPr>
            <a:r>
              <a:rPr lang="en-US" sz="3400" dirty="0">
                <a:solidFill>
                  <a:schemeClr val="tx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Malarial cell classification using CNN and data augmentation</a:t>
            </a:r>
            <a:endParaRPr lang="en-US" sz="3400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1D5BA09-97C9-39D3-693A-661AD49988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4160" y="850990"/>
            <a:ext cx="6145222" cy="2888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3828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9B0F7D69-D93C-4C38-A23D-76E000D69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CD419D4-EA9D-42D9-BF62-B07F0B7B6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1C6FEC9B-9608-4181-A9E5-A1B80E720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B1564ED-F26F-451D-97D6-A6EC3E83F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CA184B6-3482-4F43-87F0-BC765DCFD8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6C869923-8380-4244-9548-802C330638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C06255F2-BC67-4DDE-B34E-AC4BA2183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55169443-FCCD-4C0A-8C69-18CD3FA09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D1D9-A4FF-B81C-468B-295E86793D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464" y="548288"/>
            <a:ext cx="8485983" cy="825432"/>
          </a:xfrm>
        </p:spPr>
        <p:txBody>
          <a:bodyPr vert="horz" lIns="109728" tIns="109728" rIns="109728" bIns="91440" rtlCol="0" anchor="b">
            <a:normAutofit fontScale="90000"/>
          </a:bodyPr>
          <a:lstStyle/>
          <a:p>
            <a:pPr>
              <a:lnSpc>
                <a:spcPct val="120000"/>
              </a:lnSpc>
            </a:pPr>
            <a:r>
              <a:rPr lang="en-US" sz="5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Workflow summary  </a:t>
            </a: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C7D887A3-61AD-4674-BC53-8DFA8CF7B4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479F0FB3-8461-462D-84A2-53106FBF4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53480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11E3C311-4E8A-45D9-97BF-07F5FD3469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58825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8" name="Picture 7" descr="Abstract network of node and mesh">
            <a:extLst>
              <a:ext uri="{FF2B5EF4-FFF2-40B4-BE49-F238E27FC236}">
                <a16:creationId xmlns:a16="http://schemas.microsoft.com/office/drawing/2014/main" id="{7066AA2D-207D-2B9E-EC93-398ED12E4E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540" r="23735"/>
          <a:stretch/>
        </p:blipFill>
        <p:spPr>
          <a:xfrm>
            <a:off x="7187979" y="10"/>
            <a:ext cx="5004021" cy="6857990"/>
          </a:xfrm>
          <a:custGeom>
            <a:avLst/>
            <a:gdLst/>
            <a:ahLst/>
            <a:cxnLst/>
            <a:rect l="l" t="t" r="r" b="b"/>
            <a:pathLst>
              <a:path w="4901771" h="6858000">
                <a:moveTo>
                  <a:pt x="1623023" y="0"/>
                </a:moveTo>
                <a:lnTo>
                  <a:pt x="2716256" y="0"/>
                </a:lnTo>
                <a:lnTo>
                  <a:pt x="3496422" y="0"/>
                </a:lnTo>
                <a:lnTo>
                  <a:pt x="4544484" y="0"/>
                </a:lnTo>
                <a:lnTo>
                  <a:pt x="4710787" y="0"/>
                </a:lnTo>
                <a:lnTo>
                  <a:pt x="4901771" y="0"/>
                </a:lnTo>
                <a:lnTo>
                  <a:pt x="4901771" y="6858000"/>
                </a:lnTo>
                <a:lnTo>
                  <a:pt x="4710787" y="6858000"/>
                </a:lnTo>
                <a:lnTo>
                  <a:pt x="4544484" y="6858000"/>
                </a:lnTo>
                <a:lnTo>
                  <a:pt x="3496422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DF867DE-CF68-0B44-6856-9CD699382AA9}"/>
              </a:ext>
            </a:extLst>
          </p:cNvPr>
          <p:cNvSpPr txBox="1"/>
          <p:nvPr/>
        </p:nvSpPr>
        <p:spPr>
          <a:xfrm>
            <a:off x="536651" y="2038368"/>
            <a:ext cx="6237342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+mj-lt"/>
              <a:buAutoNum type="arabicPeriod"/>
            </a:pPr>
            <a:r>
              <a:rPr lang="en-US" sz="2400" spc="100" dirty="0"/>
              <a:t> Create an Image Data Generator 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sz="2400" spc="100" dirty="0"/>
              <a:t> Define the CNN model 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sz="2400" spc="100" dirty="0"/>
              <a:t> Apply data augmentation using </a:t>
            </a:r>
            <a:r>
              <a:rPr lang="en-US" sz="2400" spc="100" dirty="0" err="1"/>
              <a:t>datagen.flow</a:t>
            </a:r>
            <a:r>
              <a:rPr lang="en-US" sz="2400" spc="100" dirty="0"/>
              <a:t> for single image and .</a:t>
            </a:r>
            <a:r>
              <a:rPr lang="en-US" sz="2400" spc="100" dirty="0" err="1"/>
              <a:t>flow_from_directory</a:t>
            </a:r>
            <a:r>
              <a:rPr lang="en-US" sz="2400" spc="100" dirty="0"/>
              <a:t> for a folder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sz="2400" spc="100" dirty="0"/>
              <a:t> Fit the model on the augmented data using </a:t>
            </a:r>
            <a:r>
              <a:rPr lang="en-US" sz="2400" spc="100" dirty="0" err="1"/>
              <a:t>model.fit</a:t>
            </a:r>
            <a:endParaRPr lang="en-US" sz="2400" spc="100" dirty="0"/>
          </a:p>
          <a:p>
            <a:pPr marL="342900" indent="-342900" algn="just">
              <a:buFont typeface="+mj-lt"/>
              <a:buAutoNum type="arabicPeriod"/>
            </a:pPr>
            <a:r>
              <a:rPr lang="en-US" sz="2400" spc="100" dirty="0"/>
              <a:t> Save the model and check the accuracy using validation set </a:t>
            </a:r>
          </a:p>
        </p:txBody>
      </p:sp>
    </p:spTree>
    <p:extLst>
      <p:ext uri="{BB962C8B-B14F-4D97-AF65-F5344CB8AC3E}">
        <p14:creationId xmlns:p14="http://schemas.microsoft.com/office/powerpoint/2010/main" val="736775489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LinesVTI">
  <a:themeElements>
    <a:clrScheme name="AnalogousFromDarkSeedLeftStep">
      <a:dk1>
        <a:srgbClr val="000000"/>
      </a:dk1>
      <a:lt1>
        <a:srgbClr val="FFFFFF"/>
      </a:lt1>
      <a:dk2>
        <a:srgbClr val="241B2F"/>
      </a:dk2>
      <a:lt2>
        <a:srgbClr val="F0F3F2"/>
      </a:lt2>
      <a:accent1>
        <a:srgbClr val="C34D8C"/>
      </a:accent1>
      <a:accent2>
        <a:srgbClr val="B13BAC"/>
      </a:accent2>
      <a:accent3>
        <a:srgbClr val="974DC3"/>
      </a:accent3>
      <a:accent4>
        <a:srgbClr val="543BB1"/>
      </a:accent4>
      <a:accent5>
        <a:srgbClr val="4D65C3"/>
      </a:accent5>
      <a:accent6>
        <a:srgbClr val="3B84B1"/>
      </a:accent6>
      <a:hlink>
        <a:srgbClr val="5B5FC8"/>
      </a:hlink>
      <a:folHlink>
        <a:srgbClr val="7F7F7F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380</Words>
  <Application>Microsoft Office PowerPoint</Application>
  <PresentationFormat>Widescreen</PresentationFormat>
  <Paragraphs>49</Paragraphs>
  <Slides>14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Meiryo</vt:lpstr>
      <vt:lpstr>Arial</vt:lpstr>
      <vt:lpstr>Corbel</vt:lpstr>
      <vt:lpstr>Google Sans</vt:lpstr>
      <vt:lpstr>SketchLinesVTI</vt:lpstr>
      <vt:lpstr>Track Module 2 Medical Image Analysis using Neural Networks  </vt:lpstr>
      <vt:lpstr>Plan for today</vt:lpstr>
      <vt:lpstr>Recall : Neural Networks and Deep learning  </vt:lpstr>
      <vt:lpstr>Implementation :  Malarial cell detection using CNN </vt:lpstr>
      <vt:lpstr>Data augmentation </vt:lpstr>
      <vt:lpstr>Data Augmentation using keras</vt:lpstr>
      <vt:lpstr>Binary classification loss function : Binary cross entropy</vt:lpstr>
      <vt:lpstr>Malarial cell classification using CNN and data augmentation</vt:lpstr>
      <vt:lpstr>Workflow summary  </vt:lpstr>
      <vt:lpstr>Highly accurate differentiation of bone marrow cell morphologies using deep neural networks on a large image data set</vt:lpstr>
      <vt:lpstr>Problems encountered</vt:lpstr>
      <vt:lpstr>Next steps </vt:lpstr>
      <vt:lpstr>Questions</vt:lpstr>
      <vt:lpstr>Evaluation of Deep Neural Networks for Haematology Image Classification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Track Module 2 Medical Image Analysis using Neural Networks  </dc:title>
  <dc:creator>Ekaterina Golubeva</dc:creator>
  <cp:lastModifiedBy>Golubeva Ekaterina (golubeka)</cp:lastModifiedBy>
  <cp:revision>8</cp:revision>
  <dcterms:created xsi:type="dcterms:W3CDTF">2023-03-04T23:26:33Z</dcterms:created>
  <dcterms:modified xsi:type="dcterms:W3CDTF">2023-05-12T16:09:38Z</dcterms:modified>
</cp:coreProperties>
</file>

<file path=docProps/thumbnail.jpeg>
</file>